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9" r:id="rId13"/>
    <p:sldId id="270" r:id="rId14"/>
    <p:sldId id="272" r:id="rId15"/>
    <p:sldId id="271" r:id="rId16"/>
    <p:sldId id="268" r:id="rId17"/>
    <p:sldId id="267" r:id="rId18"/>
    <p:sldId id="273" r:id="rId19"/>
    <p:sldId id="275" r:id="rId20"/>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01" y="-509"/>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E8B5CF64-98E9-4D04-A618-1A5CA82FC4D3}" type="datetimeFigureOut">
              <a:rPr lang="zh-TW" altLang="en-US" smtClean="0"/>
              <a:t>2018/10/31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E68B95DF-5DA6-49AC-A5C7-790D34165A43}"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E8B5CF64-98E9-4D04-A618-1A5CA82FC4D3}" type="datetimeFigureOut">
              <a:rPr lang="zh-TW" altLang="en-US" smtClean="0"/>
              <a:t>2018/10/31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E68B95DF-5DA6-49AC-A5C7-790D34165A43}"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E8B5CF64-98E9-4D04-A618-1A5CA82FC4D3}" type="datetimeFigureOut">
              <a:rPr lang="zh-TW" altLang="en-US" smtClean="0"/>
              <a:t>2018/10/31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E68B95DF-5DA6-49AC-A5C7-790D34165A43}"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E8B5CF64-98E9-4D04-A618-1A5CA82FC4D3}" type="datetimeFigureOut">
              <a:rPr lang="zh-TW" altLang="en-US" smtClean="0"/>
              <a:t>2018/10/31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E68B95DF-5DA6-49AC-A5C7-790D34165A43}"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E8B5CF64-98E9-4D04-A618-1A5CA82FC4D3}" type="datetimeFigureOut">
              <a:rPr lang="zh-TW" altLang="en-US" smtClean="0"/>
              <a:t>2018/10/31</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E68B95DF-5DA6-49AC-A5C7-790D34165A43}"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E8B5CF64-98E9-4D04-A618-1A5CA82FC4D3}" type="datetimeFigureOut">
              <a:rPr lang="zh-TW" altLang="en-US" smtClean="0"/>
              <a:t>2018/10/31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E68B95DF-5DA6-49AC-A5C7-790D34165A43}"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Date Placeholder 6"/>
          <p:cNvSpPr>
            <a:spLocks noGrp="1"/>
          </p:cNvSpPr>
          <p:nvPr>
            <p:ph type="dt" sz="half" idx="10"/>
          </p:nvPr>
        </p:nvSpPr>
        <p:spPr/>
        <p:txBody>
          <a:bodyPr/>
          <a:lstStyle/>
          <a:p>
            <a:fld id="{E8B5CF64-98E9-4D04-A618-1A5CA82FC4D3}" type="datetimeFigureOut">
              <a:rPr lang="zh-TW" altLang="en-US" smtClean="0"/>
              <a:t>2018/10/31</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E68B95DF-5DA6-49AC-A5C7-790D34165A43}"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fld id="{E8B5CF64-98E9-4D04-A618-1A5CA82FC4D3}" type="datetimeFigureOut">
              <a:rPr lang="zh-TW" altLang="en-US" smtClean="0"/>
              <a:t>2018/10/31</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E68B95DF-5DA6-49AC-A5C7-790D34165A43}"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B5CF64-98E9-4D04-A618-1A5CA82FC4D3}" type="datetimeFigureOut">
              <a:rPr lang="zh-TW" altLang="en-US" smtClean="0"/>
              <a:t>2018/10/31</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E68B95DF-5DA6-49AC-A5C7-790D34165A43}"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E8B5CF64-98E9-4D04-A618-1A5CA82FC4D3}" type="datetimeFigureOut">
              <a:rPr lang="zh-TW" altLang="en-US" smtClean="0"/>
              <a:t>2018/10/31</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E68B95DF-5DA6-49AC-A5C7-790D34165A43}" type="slidenum">
              <a:rPr lang="zh-TW" altLang="en-US" smtClean="0"/>
              <a:t>‹#›</a:t>
            </a:fld>
            <a:endParaRPr lang="zh-TW" altLang="en-US"/>
          </a:p>
        </p:txBody>
      </p:sp>
      <p:sp>
        <p:nvSpPr>
          <p:cNvPr id="9" name="Content Placeholder 8"/>
          <p:cNvSpPr>
            <a:spLocks noGrp="1"/>
          </p:cNvSpPr>
          <p:nvPr>
            <p:ph sz="quarter" idx="13"/>
          </p:nvPr>
        </p:nvSpPr>
        <p:spPr>
          <a:xfrm>
            <a:off x="304800" y="381000"/>
            <a:ext cx="7772400" cy="494284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zh-TW" altLang="en-US" smtClean="0"/>
              <a:t>按一下以編輯母片標題樣式</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8" name="Date Placeholder 7"/>
          <p:cNvSpPr>
            <a:spLocks noGrp="1"/>
          </p:cNvSpPr>
          <p:nvPr>
            <p:ph type="dt" sz="half" idx="10"/>
          </p:nvPr>
        </p:nvSpPr>
        <p:spPr/>
        <p:txBody>
          <a:bodyPr/>
          <a:lstStyle/>
          <a:p>
            <a:fld id="{E8B5CF64-98E9-4D04-A618-1A5CA82FC4D3}" type="datetimeFigureOut">
              <a:rPr lang="zh-TW" altLang="en-US" smtClean="0"/>
              <a:t>2018/10/31</a:t>
            </a:fld>
            <a:endParaRPr lang="zh-TW" altLang="en-US"/>
          </a:p>
        </p:txBody>
      </p:sp>
      <p:sp>
        <p:nvSpPr>
          <p:cNvPr id="9" name="Slide Number Placeholder 8"/>
          <p:cNvSpPr>
            <a:spLocks noGrp="1"/>
          </p:cNvSpPr>
          <p:nvPr>
            <p:ph type="sldNum" sz="quarter" idx="11"/>
          </p:nvPr>
        </p:nvSpPr>
        <p:spPr/>
        <p:txBody>
          <a:bodyPr/>
          <a:lstStyle/>
          <a:p>
            <a:fld id="{E68B95DF-5DA6-49AC-A5C7-790D34165A43}" type="slidenum">
              <a:rPr lang="zh-TW" altLang="en-US" smtClean="0"/>
              <a:t>‹#›</a:t>
            </a:fld>
            <a:endParaRPr lang="zh-TW" altLang="en-US"/>
          </a:p>
        </p:txBody>
      </p:sp>
      <p:sp>
        <p:nvSpPr>
          <p:cNvPr id="10" name="Footer Placeholder 9"/>
          <p:cNvSpPr>
            <a:spLocks noGrp="1"/>
          </p:cNvSpPr>
          <p:nvPr>
            <p:ph type="ftr" sz="quarter" idx="12"/>
          </p:nvPr>
        </p:nvSpPr>
        <p:spPr/>
        <p:txBody>
          <a:bodyPr/>
          <a:lstStyle/>
          <a:p>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68B95DF-5DA6-49AC-A5C7-790D34165A43}" type="slidenum">
              <a:rPr lang="zh-TW" altLang="en-US" smtClean="0"/>
              <a:t>‹#›</a:t>
            </a:fld>
            <a:endParaRPr lang="zh-TW" alt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zh-TW" alt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8B5CF64-98E9-4D04-A618-1A5CA82FC4D3}" type="datetimeFigureOut">
              <a:rPr lang="zh-TW" altLang="en-US" smtClean="0"/>
              <a:t>2018/10/31</a:t>
            </a:fld>
            <a:endParaRPr lang="zh-TW"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251520" y="2130425"/>
            <a:ext cx="8892480" cy="1470025"/>
          </a:xfrm>
        </p:spPr>
        <p:txBody>
          <a:bodyPr>
            <a:noAutofit/>
          </a:bodyPr>
          <a:lstStyle/>
          <a:p>
            <a:r>
              <a:rPr lang="en-US" altLang="zh-TW" sz="3600" dirty="0" smtClean="0"/>
              <a:t>Using coﬀee to compensate for poor</a:t>
            </a:r>
            <a:r>
              <a:rPr lang="zh-TW" altLang="en-US" sz="3600" dirty="0" smtClean="0"/>
              <a:t> </a:t>
            </a:r>
            <a:r>
              <a:rPr lang="en-US" altLang="zh-TW" sz="3600" dirty="0" smtClean="0"/>
              <a:t>sleep: Impact on vigilance and implications for workplace performance </a:t>
            </a:r>
            <a:endParaRPr lang="zh-TW" altLang="en-US" sz="3600" dirty="0"/>
          </a:p>
        </p:txBody>
      </p:sp>
      <p:sp>
        <p:nvSpPr>
          <p:cNvPr id="3" name="副標題 2"/>
          <p:cNvSpPr>
            <a:spLocks noGrp="1"/>
          </p:cNvSpPr>
          <p:nvPr>
            <p:ph type="subTitle" idx="1"/>
          </p:nvPr>
        </p:nvSpPr>
        <p:spPr>
          <a:xfrm>
            <a:off x="323528" y="3886200"/>
            <a:ext cx="8820472" cy="1752600"/>
          </a:xfrm>
        </p:spPr>
        <p:txBody>
          <a:bodyPr>
            <a:normAutofit/>
          </a:bodyPr>
          <a:lstStyle/>
          <a:p>
            <a:r>
              <a:rPr lang="zh-TW" altLang="en-US" dirty="0" smtClean="0"/>
              <a:t>期刊</a:t>
            </a:r>
            <a:r>
              <a:rPr lang="en-US" altLang="zh-TW" dirty="0" smtClean="0"/>
              <a:t>: Applied Ergonomics</a:t>
            </a:r>
          </a:p>
          <a:p>
            <a:r>
              <a:rPr lang="zh-TW" altLang="en-US" dirty="0"/>
              <a:t>作者</a:t>
            </a:r>
            <a:r>
              <a:rPr lang="en-US" altLang="zh-TW" dirty="0" smtClean="0"/>
              <a:t>: Jason R. Anderson, Payton L. </a:t>
            </a:r>
            <a:r>
              <a:rPr lang="en-US" altLang="zh-TW" dirty="0" err="1" smtClean="0"/>
              <a:t>Hagerdorn</a:t>
            </a:r>
            <a:r>
              <a:rPr lang="en-US" altLang="zh-TW" dirty="0" smtClean="0"/>
              <a:t>, John </a:t>
            </a:r>
            <a:r>
              <a:rPr lang="en-US" altLang="zh-TW" dirty="0" err="1" smtClean="0"/>
              <a:t>Gunstad</a:t>
            </a:r>
            <a:r>
              <a:rPr lang="en-US" altLang="zh-TW" dirty="0" smtClean="0"/>
              <a:t>, Mary Beth </a:t>
            </a:r>
            <a:r>
              <a:rPr lang="en-US" altLang="zh-TW" dirty="0" err="1" smtClean="0"/>
              <a:t>Spitznagel</a:t>
            </a:r>
            <a:endParaRPr lang="en-US" altLang="zh-TW" dirty="0" smtClean="0"/>
          </a:p>
          <a:p>
            <a:endParaRPr lang="en-US" altLang="zh-TW" dirty="0" smtClean="0"/>
          </a:p>
        </p:txBody>
      </p:sp>
    </p:spTree>
    <p:extLst>
      <p:ext uri="{BB962C8B-B14F-4D97-AF65-F5344CB8AC3E}">
        <p14:creationId xmlns:p14="http://schemas.microsoft.com/office/powerpoint/2010/main" val="39535222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Methods</a:t>
            </a:r>
            <a:endParaRPr lang="zh-TW" altLang="en-US" dirty="0"/>
          </a:p>
        </p:txBody>
      </p:sp>
      <p:sp>
        <p:nvSpPr>
          <p:cNvPr id="3" name="內容版面配置區 2"/>
          <p:cNvSpPr>
            <a:spLocks noGrp="1"/>
          </p:cNvSpPr>
          <p:nvPr>
            <p:ph idx="1"/>
          </p:nvPr>
        </p:nvSpPr>
        <p:spPr/>
        <p:txBody>
          <a:bodyPr>
            <a:normAutofit/>
          </a:bodyPr>
          <a:lstStyle/>
          <a:p>
            <a:r>
              <a:rPr lang="zh-TW" altLang="en-US" dirty="0" smtClean="0"/>
              <a:t>以雙變量相關性檢定分析兩種飲品的條件下，咖啡因攝取量和</a:t>
            </a:r>
            <a:r>
              <a:rPr lang="zh-TW" altLang="en-US" dirty="0" smtClean="0"/>
              <a:t>標準連續表現測試</a:t>
            </a:r>
            <a:r>
              <a:rPr lang="en-US" altLang="zh-TW" dirty="0" smtClean="0"/>
              <a:t>(SCPT)</a:t>
            </a:r>
            <a:r>
              <a:rPr lang="zh-TW" altLang="en-US" dirty="0" smtClean="0"/>
              <a:t>變量之間的關係。</a:t>
            </a:r>
            <a:endParaRPr lang="en-US" altLang="zh-TW" dirty="0" smtClean="0"/>
          </a:p>
          <a:p>
            <a:r>
              <a:rPr lang="zh-TW" altLang="en-US" dirty="0"/>
              <a:t>使用獨立</a:t>
            </a:r>
            <a:r>
              <a:rPr lang="en-US" altLang="zh-TW" dirty="0"/>
              <a:t>t</a:t>
            </a:r>
            <a:r>
              <a:rPr lang="zh-TW" altLang="en-US" dirty="0" smtClean="0"/>
              <a:t>檢定分析年齡、咖啡因攝取量和</a:t>
            </a:r>
            <a:r>
              <a:rPr lang="en-US" altLang="zh-TW" dirty="0" smtClean="0"/>
              <a:t>BMI</a:t>
            </a:r>
            <a:r>
              <a:rPr lang="zh-TW" altLang="en-US" dirty="0" smtClean="0"/>
              <a:t>。同時以卡方檢定分析性別和種族的差異。</a:t>
            </a:r>
            <a:endParaRPr lang="en-US" altLang="zh-TW" dirty="0" smtClean="0"/>
          </a:p>
          <a:p>
            <a:r>
              <a:rPr lang="zh-TW" altLang="en-US" dirty="0"/>
              <a:t>使用</a:t>
            </a:r>
            <a:r>
              <a:rPr lang="en-US" altLang="zh-TW" dirty="0"/>
              <a:t>2(</a:t>
            </a:r>
            <a:r>
              <a:rPr lang="zh-TW" altLang="en-US" dirty="0"/>
              <a:t>睡眠</a:t>
            </a:r>
            <a:r>
              <a:rPr lang="en-US" altLang="zh-TW" dirty="0" smtClean="0"/>
              <a:t>)</a:t>
            </a:r>
            <a:r>
              <a:rPr lang="zh-TW" altLang="en-US" dirty="0" smtClean="0"/>
              <a:t>*</a:t>
            </a:r>
            <a:r>
              <a:rPr lang="en-US" altLang="zh-TW" dirty="0" smtClean="0"/>
              <a:t>2(</a:t>
            </a:r>
            <a:r>
              <a:rPr lang="zh-TW" altLang="en-US" dirty="0" smtClean="0"/>
              <a:t>飲品</a:t>
            </a:r>
            <a:r>
              <a:rPr lang="en-US" altLang="zh-TW" dirty="0" smtClean="0"/>
              <a:t>)</a:t>
            </a:r>
            <a:r>
              <a:rPr lang="zh-TW" altLang="en-US" dirty="0" smtClean="0"/>
              <a:t>*</a:t>
            </a:r>
            <a:r>
              <a:rPr lang="en-US" altLang="zh-TW" dirty="0" smtClean="0"/>
              <a:t>3(</a:t>
            </a:r>
            <a:r>
              <a:rPr lang="zh-TW" altLang="en-US" dirty="0" smtClean="0"/>
              <a:t>時間</a:t>
            </a:r>
            <a:r>
              <a:rPr lang="en-US" altLang="zh-TW" dirty="0" smtClean="0"/>
              <a:t>)</a:t>
            </a:r>
            <a:r>
              <a:rPr lang="zh-TW" altLang="en-US" dirty="0" smtClean="0"/>
              <a:t>重複測量</a:t>
            </a:r>
            <a:r>
              <a:rPr lang="en-US" altLang="zh-TW" dirty="0" smtClean="0"/>
              <a:t>ANNOVA</a:t>
            </a:r>
            <a:r>
              <a:rPr lang="zh-TW" altLang="en-US" dirty="0" smtClean="0"/>
              <a:t>分析</a:t>
            </a:r>
            <a:r>
              <a:rPr lang="zh-TW" altLang="en-US" dirty="0" smtClean="0"/>
              <a:t>標準連續表現測試</a:t>
            </a:r>
            <a:r>
              <a:rPr lang="en-US" altLang="zh-TW" dirty="0" smtClean="0"/>
              <a:t>(SCPT)</a:t>
            </a:r>
            <a:r>
              <a:rPr lang="zh-TW" altLang="en-US" dirty="0" smtClean="0"/>
              <a:t>的結果。</a:t>
            </a:r>
            <a:endParaRPr lang="en-US" altLang="zh-TW" dirty="0" smtClean="0"/>
          </a:p>
        </p:txBody>
      </p:sp>
      <p:sp>
        <p:nvSpPr>
          <p:cNvPr id="4" name="標題 1"/>
          <p:cNvSpPr txBox="1">
            <a:spLocks/>
          </p:cNvSpPr>
          <p:nvPr/>
        </p:nvSpPr>
        <p:spPr>
          <a:xfrm>
            <a:off x="467544" y="26064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TW" altLang="en-US"/>
          </a:p>
        </p:txBody>
      </p:sp>
    </p:spTree>
    <p:extLst>
      <p:ext uri="{BB962C8B-B14F-4D97-AF65-F5344CB8AC3E}">
        <p14:creationId xmlns:p14="http://schemas.microsoft.com/office/powerpoint/2010/main" val="21702857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Results</a:t>
            </a:r>
            <a:endParaRPr lang="zh-TW" altLang="en-US" dirty="0"/>
          </a:p>
        </p:txBody>
      </p:sp>
      <p:pic>
        <p:nvPicPr>
          <p:cNvPr id="4" name="內容版面配置區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51520" y="1626173"/>
            <a:ext cx="5787810" cy="3972908"/>
          </a:xfrm>
        </p:spPr>
      </p:pic>
      <p:sp>
        <p:nvSpPr>
          <p:cNvPr id="6" name="矩形 5"/>
          <p:cNvSpPr/>
          <p:nvPr/>
        </p:nvSpPr>
        <p:spPr>
          <a:xfrm>
            <a:off x="5259026" y="2918236"/>
            <a:ext cx="360040" cy="5107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rgbClr val="FF0000"/>
              </a:solidFill>
            </a:endParaRPr>
          </a:p>
        </p:txBody>
      </p:sp>
      <p:sp>
        <p:nvSpPr>
          <p:cNvPr id="7" name="矩形 6"/>
          <p:cNvSpPr/>
          <p:nvPr/>
        </p:nvSpPr>
        <p:spPr>
          <a:xfrm>
            <a:off x="5259026" y="3933056"/>
            <a:ext cx="360040" cy="2160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rgbClr val="FF0000"/>
              </a:solidFill>
            </a:endParaRPr>
          </a:p>
        </p:txBody>
      </p:sp>
      <p:sp>
        <p:nvSpPr>
          <p:cNvPr id="8" name="文字方塊 7"/>
          <p:cNvSpPr txBox="1"/>
          <p:nvPr/>
        </p:nvSpPr>
        <p:spPr>
          <a:xfrm>
            <a:off x="6588224" y="1772816"/>
            <a:ext cx="2304256" cy="1477328"/>
          </a:xfrm>
          <a:prstGeom prst="rect">
            <a:avLst/>
          </a:prstGeom>
          <a:noFill/>
        </p:spPr>
        <p:txBody>
          <a:bodyPr wrap="square" rtlCol="0">
            <a:spAutoFit/>
          </a:bodyPr>
          <a:lstStyle/>
          <a:p>
            <a:r>
              <a:rPr lang="zh-TW" altLang="en-US" dirty="0" smtClean="0"/>
              <a:t>卡方檢定顯示，有較多的女性睡眠品質差，</a:t>
            </a:r>
            <a:r>
              <a:rPr lang="pt-BR" altLang="zh-TW" dirty="0" smtClean="0"/>
              <a:t> χ</a:t>
            </a:r>
            <a:r>
              <a:rPr lang="en-US" altLang="zh-TW" dirty="0" smtClean="0"/>
              <a:t>^</a:t>
            </a:r>
            <a:r>
              <a:rPr lang="pt-BR" altLang="zh-TW" dirty="0" smtClean="0"/>
              <a:t>2(1, N=69)=4.20, p=</a:t>
            </a:r>
            <a:r>
              <a:rPr lang="en-US" altLang="zh-TW" dirty="0" smtClean="0"/>
              <a:t>0</a:t>
            </a:r>
            <a:r>
              <a:rPr lang="pt-BR" altLang="zh-TW" dirty="0" smtClean="0"/>
              <a:t>.04</a:t>
            </a:r>
            <a:r>
              <a:rPr lang="zh-TW" altLang="en-US" dirty="0" smtClean="0"/>
              <a:t>。為控制差異，將性別作為組間變數。</a:t>
            </a:r>
            <a:endParaRPr lang="zh-TW" altLang="en-US" dirty="0"/>
          </a:p>
        </p:txBody>
      </p:sp>
      <p:sp>
        <p:nvSpPr>
          <p:cNvPr id="9" name="矩形 8"/>
          <p:cNvSpPr/>
          <p:nvPr/>
        </p:nvSpPr>
        <p:spPr>
          <a:xfrm>
            <a:off x="5259026" y="3612627"/>
            <a:ext cx="360040" cy="216024"/>
          </a:xfrm>
          <a:prstGeom prst="rect">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TW" altLang="en-US"/>
          </a:p>
        </p:txBody>
      </p:sp>
    </p:spTree>
    <p:extLst>
      <p:ext uri="{BB962C8B-B14F-4D97-AF65-F5344CB8AC3E}">
        <p14:creationId xmlns:p14="http://schemas.microsoft.com/office/powerpoint/2010/main" val="33251483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Results</a:t>
            </a:r>
            <a:endParaRPr lang="zh-TW" altLang="en-US" dirty="0"/>
          </a:p>
        </p:txBody>
      </p:sp>
      <p:pic>
        <p:nvPicPr>
          <p:cNvPr id="4" name="內容版面配置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5576" y="1340767"/>
            <a:ext cx="7416824" cy="4482231"/>
          </a:xfrm>
        </p:spPr>
      </p:pic>
      <p:sp>
        <p:nvSpPr>
          <p:cNvPr id="5" name="矩形 4"/>
          <p:cNvSpPr/>
          <p:nvPr/>
        </p:nvSpPr>
        <p:spPr>
          <a:xfrm>
            <a:off x="3419872" y="2564904"/>
            <a:ext cx="576064" cy="216024"/>
          </a:xfrm>
          <a:prstGeom prst="rect">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TW" altLang="en-US"/>
          </a:p>
        </p:txBody>
      </p:sp>
      <p:sp>
        <p:nvSpPr>
          <p:cNvPr id="6" name="矩形 5"/>
          <p:cNvSpPr/>
          <p:nvPr/>
        </p:nvSpPr>
        <p:spPr>
          <a:xfrm>
            <a:off x="3419872" y="3140968"/>
            <a:ext cx="576064" cy="2160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37172299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Results</a:t>
            </a:r>
            <a:endParaRPr lang="zh-TW" altLang="en-US" dirty="0"/>
          </a:p>
        </p:txBody>
      </p:sp>
      <p:sp>
        <p:nvSpPr>
          <p:cNvPr id="3" name="內容版面配置區 2"/>
          <p:cNvSpPr>
            <a:spLocks noGrp="1"/>
          </p:cNvSpPr>
          <p:nvPr>
            <p:ph idx="1"/>
          </p:nvPr>
        </p:nvSpPr>
        <p:spPr>
          <a:xfrm>
            <a:off x="323528" y="1600201"/>
            <a:ext cx="8363272" cy="1252736"/>
          </a:xfrm>
        </p:spPr>
        <p:txBody>
          <a:bodyPr/>
          <a:lstStyle/>
          <a:p>
            <a:r>
              <a:rPr lang="zh-TW" altLang="en-US" dirty="0" smtClean="0"/>
              <a:t>對於辨識錯誤，分析顯示飲料*時間*睡眠相互作用為顯著，</a:t>
            </a:r>
            <a:r>
              <a:rPr lang="en-US" altLang="zh-TW" dirty="0" smtClean="0"/>
              <a:t>F</a:t>
            </a:r>
            <a:r>
              <a:rPr lang="zh-TW" altLang="en-US" dirty="0" smtClean="0"/>
              <a:t>（</a:t>
            </a:r>
            <a:r>
              <a:rPr lang="en-US" altLang="zh-TW" dirty="0" smtClean="0"/>
              <a:t>2,63</a:t>
            </a:r>
            <a:r>
              <a:rPr lang="zh-TW" altLang="en-US" dirty="0" smtClean="0"/>
              <a:t>）</a:t>
            </a:r>
            <a:r>
              <a:rPr lang="en-US" altLang="zh-TW" dirty="0" smtClean="0"/>
              <a:t>= 3.82</a:t>
            </a:r>
            <a:r>
              <a:rPr lang="zh-TW" altLang="en-US" dirty="0" smtClean="0"/>
              <a:t>，</a:t>
            </a:r>
            <a:r>
              <a:rPr lang="en-US" altLang="zh-TW" dirty="0" smtClean="0"/>
              <a:t>p = 0.03</a:t>
            </a:r>
            <a:endParaRPr lang="zh-TW" altLang="en-US" dirty="0"/>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3140968"/>
            <a:ext cx="4464496" cy="3544413"/>
          </a:xfrm>
          <a:prstGeom prst="rect">
            <a:avLst/>
          </a:prstGeom>
        </p:spPr>
      </p:pic>
      <p:sp>
        <p:nvSpPr>
          <p:cNvPr id="5" name="文字方塊 4"/>
          <p:cNvSpPr txBox="1"/>
          <p:nvPr/>
        </p:nvSpPr>
        <p:spPr>
          <a:xfrm>
            <a:off x="4932040" y="3356992"/>
            <a:ext cx="3528392" cy="2308324"/>
          </a:xfrm>
          <a:prstGeom prst="rect">
            <a:avLst/>
          </a:prstGeom>
          <a:noFill/>
        </p:spPr>
        <p:txBody>
          <a:bodyPr wrap="square" rtlCol="0">
            <a:spAutoFit/>
          </a:bodyPr>
          <a:lstStyle/>
          <a:p>
            <a:r>
              <a:rPr lang="zh-TW" altLang="en-US" dirty="0" smtClean="0"/>
              <a:t>顯示了</a:t>
            </a:r>
            <a:r>
              <a:rPr lang="en-US" altLang="zh-TW" dirty="0" smtClean="0"/>
              <a:t>90</a:t>
            </a:r>
            <a:r>
              <a:rPr lang="zh-TW" altLang="en-US" dirty="0" smtClean="0"/>
              <a:t>分鐘</a:t>
            </a:r>
            <a:r>
              <a:rPr lang="zh-TW" altLang="en-US" dirty="0" smtClean="0"/>
              <a:t>（飲料*睡眠相互作用）</a:t>
            </a:r>
            <a:r>
              <a:rPr lang="en-US" altLang="zh-TW" dirty="0" smtClean="0"/>
              <a:t>F</a:t>
            </a:r>
            <a:r>
              <a:rPr lang="en-US" altLang="zh-TW" dirty="0"/>
              <a:t>(</a:t>
            </a:r>
            <a:r>
              <a:rPr lang="zh-TW" altLang="en-US" dirty="0" smtClean="0"/>
              <a:t> </a:t>
            </a:r>
            <a:r>
              <a:rPr lang="en-US" altLang="zh-TW" dirty="0" smtClean="0"/>
              <a:t>1,64</a:t>
            </a:r>
            <a:r>
              <a:rPr lang="zh-TW" altLang="en-US" dirty="0" smtClean="0"/>
              <a:t>）</a:t>
            </a:r>
            <a:r>
              <a:rPr lang="en-US" altLang="zh-TW" dirty="0" smtClean="0"/>
              <a:t>= 10.23</a:t>
            </a:r>
            <a:r>
              <a:rPr lang="zh-TW" altLang="en-US" dirty="0" smtClean="0"/>
              <a:t>，</a:t>
            </a:r>
            <a:r>
              <a:rPr lang="en-US" altLang="zh-TW" dirty="0" smtClean="0"/>
              <a:t>p = .002</a:t>
            </a:r>
            <a:r>
              <a:rPr lang="zh-TW" altLang="en-US" dirty="0" smtClean="0"/>
              <a:t>，。在每種飲品條件下分析</a:t>
            </a:r>
            <a:r>
              <a:rPr lang="en-US" altLang="zh-TW" dirty="0" smtClean="0"/>
              <a:t>90</a:t>
            </a:r>
            <a:r>
              <a:rPr lang="zh-TW" altLang="en-US" dirty="0" smtClean="0"/>
              <a:t>分鐘辨識錯誤的單變量</a:t>
            </a:r>
            <a:r>
              <a:rPr lang="en-US" altLang="zh-TW" dirty="0" smtClean="0"/>
              <a:t>ANOVA</a:t>
            </a:r>
            <a:r>
              <a:rPr lang="zh-TW" altLang="en-US" dirty="0" smtClean="0"/>
              <a:t>顯示，與睡眠</a:t>
            </a:r>
            <a:r>
              <a:rPr lang="zh-TW" altLang="en-US" dirty="0"/>
              <a:t>品質</a:t>
            </a:r>
            <a:r>
              <a:rPr lang="zh-TW" altLang="en-US" dirty="0" smtClean="0"/>
              <a:t>較差的人相比，睡眠質量較差的人有更多錯誤，其中咖啡</a:t>
            </a:r>
            <a:r>
              <a:rPr lang="en-US" altLang="zh-TW" dirty="0" smtClean="0"/>
              <a:t>F</a:t>
            </a:r>
            <a:r>
              <a:rPr lang="zh-TW" altLang="en-US" dirty="0" smtClean="0"/>
              <a:t>（</a:t>
            </a:r>
            <a:r>
              <a:rPr lang="en-US" altLang="zh-TW" dirty="0" smtClean="0"/>
              <a:t>1,65</a:t>
            </a:r>
            <a:r>
              <a:rPr lang="zh-TW" altLang="en-US" dirty="0" smtClean="0"/>
              <a:t>）</a:t>
            </a:r>
            <a:r>
              <a:rPr lang="en-US" altLang="zh-TW" dirty="0" smtClean="0"/>
              <a:t>= 6.54</a:t>
            </a:r>
            <a:r>
              <a:rPr lang="zh-TW" altLang="en-US" dirty="0" smtClean="0"/>
              <a:t>，</a:t>
            </a:r>
            <a:r>
              <a:rPr lang="en-US" altLang="zh-TW" dirty="0" smtClean="0"/>
              <a:t>p = .01</a:t>
            </a:r>
            <a:r>
              <a:rPr lang="zh-TW" altLang="en-US" dirty="0" smtClean="0"/>
              <a:t>，水（</a:t>
            </a:r>
            <a:r>
              <a:rPr lang="en-US" altLang="zh-TW" dirty="0" smtClean="0"/>
              <a:t>p = .13;</a:t>
            </a:r>
            <a:r>
              <a:rPr lang="zh-TW" altLang="en-US" dirty="0" smtClean="0"/>
              <a:t>見圖</a:t>
            </a:r>
            <a:r>
              <a:rPr lang="en-US" altLang="zh-TW" dirty="0" smtClean="0"/>
              <a:t>1</a:t>
            </a:r>
            <a:r>
              <a:rPr lang="zh-TW" altLang="en-US" dirty="0" smtClean="0"/>
              <a:t>）。</a:t>
            </a:r>
            <a:endParaRPr lang="zh-TW" altLang="en-US" dirty="0"/>
          </a:p>
        </p:txBody>
      </p:sp>
    </p:spTree>
    <p:extLst>
      <p:ext uri="{BB962C8B-B14F-4D97-AF65-F5344CB8AC3E}">
        <p14:creationId xmlns:p14="http://schemas.microsoft.com/office/powerpoint/2010/main" val="12755576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Results</a:t>
            </a:r>
            <a:endParaRPr lang="zh-TW" altLang="en-US" dirty="0"/>
          </a:p>
        </p:txBody>
      </p:sp>
      <p:sp>
        <p:nvSpPr>
          <p:cNvPr id="3" name="內容版面配置區 2"/>
          <p:cNvSpPr>
            <a:spLocks noGrp="1"/>
          </p:cNvSpPr>
          <p:nvPr>
            <p:ph idx="1"/>
          </p:nvPr>
        </p:nvSpPr>
        <p:spPr>
          <a:xfrm>
            <a:off x="457200" y="1600201"/>
            <a:ext cx="8229600" cy="1180728"/>
          </a:xfrm>
        </p:spPr>
        <p:txBody>
          <a:bodyPr/>
          <a:lstStyle/>
          <a:p>
            <a:r>
              <a:rPr lang="zh-TW" altLang="en-US" dirty="0" smtClean="0"/>
              <a:t>對於遺漏錯誤，分析顯示了時間*睡眠相互作用為顯著，</a:t>
            </a:r>
            <a:r>
              <a:rPr lang="en-US" altLang="zh-TW" dirty="0" smtClean="0"/>
              <a:t>F</a:t>
            </a:r>
            <a:r>
              <a:rPr lang="zh-TW" altLang="en-US" dirty="0" smtClean="0"/>
              <a:t>（</a:t>
            </a:r>
            <a:r>
              <a:rPr lang="en-US" altLang="zh-TW" dirty="0" smtClean="0"/>
              <a:t>2,64</a:t>
            </a:r>
            <a:r>
              <a:rPr lang="zh-TW" altLang="en-US" dirty="0" smtClean="0"/>
              <a:t>）</a:t>
            </a:r>
            <a:r>
              <a:rPr lang="en-US" altLang="zh-TW" dirty="0" smtClean="0"/>
              <a:t>= 5.35</a:t>
            </a:r>
            <a:r>
              <a:rPr lang="zh-TW" altLang="en-US" dirty="0" smtClean="0"/>
              <a:t>，</a:t>
            </a:r>
            <a:r>
              <a:rPr lang="en-US" altLang="zh-TW" dirty="0" smtClean="0"/>
              <a:t>p = .007</a:t>
            </a:r>
            <a:endParaRPr lang="zh-TW" altLang="en-US" dirty="0"/>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2780928"/>
            <a:ext cx="4464496" cy="3802701"/>
          </a:xfrm>
          <a:prstGeom prst="rect">
            <a:avLst/>
          </a:prstGeom>
        </p:spPr>
      </p:pic>
      <p:sp>
        <p:nvSpPr>
          <p:cNvPr id="5" name="文字方塊 4"/>
          <p:cNvSpPr txBox="1"/>
          <p:nvPr/>
        </p:nvSpPr>
        <p:spPr>
          <a:xfrm>
            <a:off x="4788024" y="3205104"/>
            <a:ext cx="3633131" cy="2308324"/>
          </a:xfrm>
          <a:prstGeom prst="rect">
            <a:avLst/>
          </a:prstGeom>
          <a:noFill/>
        </p:spPr>
        <p:txBody>
          <a:bodyPr wrap="square" rtlCol="0">
            <a:spAutoFit/>
          </a:bodyPr>
          <a:lstStyle/>
          <a:p>
            <a:r>
              <a:rPr lang="zh-TW" altLang="en-US" dirty="0" smtClean="0"/>
              <a:t>每種飲品條件下檢查</a:t>
            </a:r>
            <a:r>
              <a:rPr lang="en-US" altLang="zh-TW" dirty="0" smtClean="0"/>
              <a:t>90</a:t>
            </a:r>
            <a:r>
              <a:rPr lang="zh-TW" altLang="en-US" dirty="0" smtClean="0"/>
              <a:t>分鐘遺漏錯誤的單變量</a:t>
            </a:r>
            <a:r>
              <a:rPr lang="en-US" altLang="zh-TW" dirty="0" smtClean="0"/>
              <a:t>ANOVA</a:t>
            </a:r>
            <a:r>
              <a:rPr lang="zh-TW" altLang="en-US" dirty="0" smtClean="0"/>
              <a:t>顯示喝水的情況下，良好睡眠品質的受測者較睡眠品質差的受測者有更少的遺漏錯誤，</a:t>
            </a:r>
            <a:r>
              <a:rPr lang="en-US" altLang="zh-TW" dirty="0" smtClean="0"/>
              <a:t>F</a:t>
            </a:r>
            <a:r>
              <a:rPr lang="zh-TW" altLang="en-US" dirty="0" smtClean="0"/>
              <a:t>（</a:t>
            </a:r>
            <a:r>
              <a:rPr lang="en-US" altLang="zh-TW" dirty="0" smtClean="0"/>
              <a:t>1,65</a:t>
            </a:r>
            <a:r>
              <a:rPr lang="zh-TW" altLang="en-US" dirty="0" smtClean="0"/>
              <a:t>）</a:t>
            </a:r>
            <a:r>
              <a:rPr lang="en-US" altLang="zh-TW" dirty="0" smtClean="0"/>
              <a:t>= 12.33</a:t>
            </a:r>
            <a:r>
              <a:rPr lang="zh-TW" altLang="en-US" dirty="0" smtClean="0"/>
              <a:t>，</a:t>
            </a:r>
            <a:r>
              <a:rPr lang="en-US" altLang="zh-TW" dirty="0" smtClean="0"/>
              <a:t>p = .001</a:t>
            </a:r>
            <a:r>
              <a:rPr lang="zh-TW" altLang="en-US" dirty="0"/>
              <a:t>，</a:t>
            </a:r>
            <a:r>
              <a:rPr lang="en-US" altLang="zh-TW" dirty="0" smtClean="0"/>
              <a:t> </a:t>
            </a:r>
            <a:r>
              <a:rPr lang="zh-TW" altLang="en-US" dirty="0" smtClean="0"/>
              <a:t>在共同觀察到較小的差異後，</a:t>
            </a:r>
            <a:r>
              <a:rPr lang="en-US" altLang="zh-TW" dirty="0" smtClean="0"/>
              <a:t>F</a:t>
            </a:r>
            <a:r>
              <a:rPr lang="zh-TW" altLang="en-US" dirty="0" smtClean="0"/>
              <a:t>（</a:t>
            </a:r>
            <a:r>
              <a:rPr lang="en-US" altLang="zh-TW" dirty="0" smtClean="0"/>
              <a:t>1,65</a:t>
            </a:r>
            <a:r>
              <a:rPr lang="zh-TW" altLang="en-US" dirty="0" smtClean="0"/>
              <a:t>）</a:t>
            </a:r>
            <a:r>
              <a:rPr lang="en-US" altLang="zh-TW" dirty="0" smtClean="0"/>
              <a:t>= 4.64</a:t>
            </a:r>
            <a:r>
              <a:rPr lang="zh-TW" altLang="en-US" dirty="0" smtClean="0"/>
              <a:t>，</a:t>
            </a:r>
            <a:r>
              <a:rPr lang="en-US" altLang="zh-TW" dirty="0" smtClean="0"/>
              <a:t>p = .04</a:t>
            </a:r>
            <a:r>
              <a:rPr lang="zh-TW" altLang="en-US" dirty="0" smtClean="0"/>
              <a:t>，</a:t>
            </a:r>
            <a:r>
              <a:rPr lang="en-US" altLang="zh-TW" dirty="0" smtClean="0"/>
              <a:t>ηp2= .067</a:t>
            </a:r>
            <a:r>
              <a:rPr lang="zh-TW" altLang="en-US" dirty="0" smtClean="0"/>
              <a:t>（見圖</a:t>
            </a:r>
            <a:r>
              <a:rPr lang="en-US" altLang="zh-TW" dirty="0" smtClean="0"/>
              <a:t>2</a:t>
            </a:r>
            <a:r>
              <a:rPr lang="zh-TW" altLang="en-US" dirty="0" smtClean="0"/>
              <a:t>）。</a:t>
            </a:r>
            <a:endParaRPr lang="zh-TW" altLang="en-US" dirty="0"/>
          </a:p>
        </p:txBody>
      </p:sp>
    </p:spTree>
    <p:extLst>
      <p:ext uri="{BB962C8B-B14F-4D97-AF65-F5344CB8AC3E}">
        <p14:creationId xmlns:p14="http://schemas.microsoft.com/office/powerpoint/2010/main" val="8635019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Results</a:t>
            </a:r>
            <a:endParaRPr lang="zh-TW" altLang="en-US" dirty="0"/>
          </a:p>
        </p:txBody>
      </p:sp>
      <p:sp>
        <p:nvSpPr>
          <p:cNvPr id="3" name="內容版面配置區 2"/>
          <p:cNvSpPr>
            <a:spLocks noGrp="1"/>
          </p:cNvSpPr>
          <p:nvPr>
            <p:ph idx="1"/>
          </p:nvPr>
        </p:nvSpPr>
        <p:spPr/>
        <p:txBody>
          <a:bodyPr/>
          <a:lstStyle/>
          <a:p>
            <a:r>
              <a:rPr lang="zh-TW" altLang="en-US" dirty="0" smtClean="0"/>
              <a:t>重複測量</a:t>
            </a:r>
            <a:r>
              <a:rPr lang="en-US" altLang="zh-TW" dirty="0" smtClean="0"/>
              <a:t>ANOVA</a:t>
            </a:r>
            <a:r>
              <a:rPr lang="zh-TW" altLang="en-US" dirty="0" smtClean="0"/>
              <a:t>反應時間顯示</a:t>
            </a:r>
            <a:r>
              <a:rPr lang="en-US" altLang="zh-TW" dirty="0" smtClean="0"/>
              <a:t>:</a:t>
            </a:r>
          </a:p>
          <a:p>
            <a:r>
              <a:rPr lang="zh-TW" altLang="en-US" dirty="0"/>
              <a:t>睡眠</a:t>
            </a:r>
            <a:r>
              <a:rPr lang="zh-TW" altLang="en-US" dirty="0" smtClean="0"/>
              <a:t>品質</a:t>
            </a:r>
            <a:r>
              <a:rPr lang="en-US" altLang="zh-TW" dirty="0" smtClean="0"/>
              <a:t>F(1, 65)=9.33, p=.003</a:t>
            </a:r>
          </a:p>
          <a:p>
            <a:r>
              <a:rPr lang="zh-TW" altLang="en-US" dirty="0"/>
              <a:t>飲</a:t>
            </a:r>
            <a:r>
              <a:rPr lang="zh-TW" altLang="en-US" dirty="0" smtClean="0"/>
              <a:t>品</a:t>
            </a:r>
            <a:r>
              <a:rPr lang="en-US" altLang="zh-TW" dirty="0" smtClean="0"/>
              <a:t>F(1, 65)=9.61, p=.003</a:t>
            </a:r>
          </a:p>
          <a:p>
            <a:r>
              <a:rPr lang="zh-TW" altLang="en-US" dirty="0" smtClean="0"/>
              <a:t>時間</a:t>
            </a:r>
            <a:r>
              <a:rPr lang="en-US" altLang="zh-TW" dirty="0" smtClean="0"/>
              <a:t>F(2, 64)=25.76, p &lt; .001</a:t>
            </a:r>
          </a:p>
          <a:p>
            <a:r>
              <a:rPr lang="zh-TW" altLang="en-US" dirty="0" smtClean="0"/>
              <a:t>有良好睡眠品質的人在喝完咖啡之後，能有效的改善反應時間。 </a:t>
            </a:r>
            <a:r>
              <a:rPr lang="en-US" altLang="zh-TW" dirty="0" smtClean="0"/>
              <a:t>30</a:t>
            </a:r>
            <a:r>
              <a:rPr lang="zh-TW" altLang="en-US" dirty="0" smtClean="0"/>
              <a:t>分鐘反應時間比</a:t>
            </a:r>
            <a:r>
              <a:rPr lang="en-US" altLang="zh-TW" dirty="0" smtClean="0"/>
              <a:t>90</a:t>
            </a:r>
            <a:r>
              <a:rPr lang="zh-TW" altLang="en-US" dirty="0" smtClean="0"/>
              <a:t>分鐘和</a:t>
            </a:r>
            <a:r>
              <a:rPr lang="en-US" altLang="zh-TW" dirty="0" smtClean="0"/>
              <a:t>120</a:t>
            </a:r>
            <a:r>
              <a:rPr lang="zh-TW" altLang="en-US" dirty="0" smtClean="0"/>
              <a:t>分鐘反應時間快</a:t>
            </a:r>
            <a:r>
              <a:rPr lang="en-US" altLang="zh-TW" dirty="0" smtClean="0"/>
              <a:t>(pairwise </a:t>
            </a:r>
            <a:r>
              <a:rPr lang="en-US" altLang="zh-TW" dirty="0" err="1" smtClean="0"/>
              <a:t>ps</a:t>
            </a:r>
            <a:r>
              <a:rPr lang="en-US" altLang="zh-TW" dirty="0" smtClean="0"/>
              <a:t> &lt; .001)</a:t>
            </a:r>
            <a:r>
              <a:rPr lang="zh-TW" altLang="en-US" dirty="0" smtClean="0"/>
              <a:t>。</a:t>
            </a:r>
            <a:endParaRPr lang="en-US" altLang="zh-TW" dirty="0" smtClean="0"/>
          </a:p>
        </p:txBody>
      </p:sp>
    </p:spTree>
    <p:extLst>
      <p:ext uri="{BB962C8B-B14F-4D97-AF65-F5344CB8AC3E}">
        <p14:creationId xmlns:p14="http://schemas.microsoft.com/office/powerpoint/2010/main" val="1242969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Results</a:t>
            </a:r>
            <a:endParaRPr lang="zh-TW" altLang="en-US" dirty="0"/>
          </a:p>
        </p:txBody>
      </p:sp>
      <p:sp>
        <p:nvSpPr>
          <p:cNvPr id="3" name="內容版面配置區 2"/>
          <p:cNvSpPr>
            <a:spLocks noGrp="1"/>
          </p:cNvSpPr>
          <p:nvPr>
            <p:ph idx="1"/>
          </p:nvPr>
        </p:nvSpPr>
        <p:spPr/>
        <p:txBody>
          <a:bodyPr>
            <a:normAutofit/>
          </a:bodyPr>
          <a:lstStyle/>
          <a:p>
            <a:r>
              <a:rPr lang="zh-TW" altLang="en-US" dirty="0" smtClean="0"/>
              <a:t>反應時間的變化結果與反應時間的結果相似。</a:t>
            </a:r>
            <a:endParaRPr lang="en-US" altLang="zh-TW" dirty="0" smtClean="0"/>
          </a:p>
          <a:p>
            <a:r>
              <a:rPr lang="zh-TW" altLang="en-US" dirty="0"/>
              <a:t>反應</a:t>
            </a:r>
            <a:r>
              <a:rPr lang="zh-TW" altLang="en-US" dirty="0" smtClean="0"/>
              <a:t>時間變化顯示睡眠品質較好的人相較於睡眠品質差的人表現得更為穩定</a:t>
            </a:r>
            <a:r>
              <a:rPr lang="en-US" altLang="zh-TW" dirty="0" smtClean="0"/>
              <a:t>F(1, 65)=8.32, p=.005</a:t>
            </a:r>
            <a:r>
              <a:rPr lang="zh-TW" altLang="en-US" dirty="0" smtClean="0"/>
              <a:t>，而喝咖啡之後，</a:t>
            </a:r>
            <a:r>
              <a:rPr lang="zh-TW" altLang="en-US" dirty="0"/>
              <a:t>反應時間的變異性</a:t>
            </a:r>
            <a:r>
              <a:rPr lang="zh-TW" altLang="en-US" dirty="0" smtClean="0"/>
              <a:t>降低</a:t>
            </a:r>
            <a:r>
              <a:rPr lang="en-US" altLang="zh-TW" dirty="0" smtClean="0"/>
              <a:t>F(1, 65)=15.41, p &lt; .001</a:t>
            </a:r>
            <a:r>
              <a:rPr lang="zh-TW" altLang="en-US" dirty="0" smtClean="0"/>
              <a:t>。</a:t>
            </a:r>
            <a:endParaRPr lang="en-US" altLang="zh-TW" dirty="0" smtClean="0"/>
          </a:p>
          <a:p>
            <a:r>
              <a:rPr lang="en-US" altLang="zh-TW" dirty="0" smtClean="0"/>
              <a:t>30</a:t>
            </a:r>
            <a:r>
              <a:rPr lang="zh-TW" altLang="en-US" dirty="0" smtClean="0"/>
              <a:t>分鐘的反應時間比</a:t>
            </a:r>
            <a:r>
              <a:rPr lang="en-US" altLang="zh-TW" dirty="0" smtClean="0"/>
              <a:t>90</a:t>
            </a:r>
            <a:r>
              <a:rPr lang="zh-TW" altLang="en-US" dirty="0" smtClean="0"/>
              <a:t>分鐘和</a:t>
            </a:r>
            <a:r>
              <a:rPr lang="en-US" altLang="zh-TW" dirty="0" smtClean="0"/>
              <a:t>120</a:t>
            </a:r>
            <a:r>
              <a:rPr lang="zh-TW" altLang="en-US" dirty="0" smtClean="0"/>
              <a:t>分鐘的反應時間變化小，</a:t>
            </a:r>
            <a:r>
              <a:rPr lang="en-US" altLang="zh-TW" dirty="0" smtClean="0"/>
              <a:t>F</a:t>
            </a:r>
            <a:r>
              <a:rPr lang="zh-TW" altLang="en-US" dirty="0" smtClean="0"/>
              <a:t>（</a:t>
            </a:r>
            <a:r>
              <a:rPr lang="en-US" altLang="zh-TW" dirty="0" smtClean="0"/>
              <a:t>2,64</a:t>
            </a:r>
            <a:r>
              <a:rPr lang="zh-TW" altLang="en-US" dirty="0" smtClean="0"/>
              <a:t>）</a:t>
            </a:r>
            <a:r>
              <a:rPr lang="en-US" altLang="zh-TW" dirty="0" smtClean="0"/>
              <a:t>= 10.45</a:t>
            </a:r>
            <a:r>
              <a:rPr lang="zh-TW" altLang="en-US" dirty="0" smtClean="0"/>
              <a:t>，</a:t>
            </a:r>
            <a:r>
              <a:rPr lang="en-US" altLang="zh-TW" dirty="0" smtClean="0"/>
              <a:t>p &lt;.001 (pairwise </a:t>
            </a:r>
            <a:r>
              <a:rPr lang="en-US" altLang="zh-TW" dirty="0" err="1" smtClean="0"/>
              <a:t>ps</a:t>
            </a:r>
            <a:r>
              <a:rPr lang="en-US" altLang="zh-TW" dirty="0" smtClean="0"/>
              <a:t>=.001)</a:t>
            </a:r>
            <a:r>
              <a:rPr lang="zh-TW" altLang="en-US" dirty="0" smtClean="0"/>
              <a:t>。</a:t>
            </a:r>
            <a:endParaRPr lang="en-US" altLang="zh-TW" dirty="0" smtClean="0"/>
          </a:p>
        </p:txBody>
      </p:sp>
    </p:spTree>
    <p:extLst>
      <p:ext uri="{BB962C8B-B14F-4D97-AF65-F5344CB8AC3E}">
        <p14:creationId xmlns:p14="http://schemas.microsoft.com/office/powerpoint/2010/main" val="878943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Discussion</a:t>
            </a:r>
            <a:endParaRPr lang="zh-TW" altLang="en-US" dirty="0"/>
          </a:p>
        </p:txBody>
      </p:sp>
      <p:sp>
        <p:nvSpPr>
          <p:cNvPr id="3" name="內容版面配置區 2"/>
          <p:cNvSpPr>
            <a:spLocks noGrp="1"/>
          </p:cNvSpPr>
          <p:nvPr>
            <p:ph idx="1"/>
          </p:nvPr>
        </p:nvSpPr>
        <p:spPr/>
        <p:txBody>
          <a:bodyPr>
            <a:normAutofit/>
          </a:bodyPr>
          <a:lstStyle/>
          <a:p>
            <a:r>
              <a:rPr lang="zh-TW" altLang="en-US" dirty="0" smtClean="0"/>
              <a:t>咖啡因作為</a:t>
            </a:r>
            <a:r>
              <a:rPr lang="en-US" altLang="zh-TW" dirty="0" smtClean="0"/>
              <a:t>A1</a:t>
            </a:r>
            <a:r>
              <a:rPr lang="zh-TW" altLang="en-US" dirty="0" smtClean="0"/>
              <a:t>受體拮抗劑引發大腦中的神經興奮作用</a:t>
            </a:r>
            <a:r>
              <a:rPr lang="en-US" altLang="zh-TW" dirty="0" smtClean="0"/>
              <a:t>(</a:t>
            </a:r>
            <a:r>
              <a:rPr lang="en-US" altLang="zh-TW" dirty="0" err="1" smtClean="0"/>
              <a:t>McLellan</a:t>
            </a:r>
            <a:r>
              <a:rPr lang="en-US" altLang="zh-TW" dirty="0" smtClean="0"/>
              <a:t> et al., 2016)</a:t>
            </a:r>
            <a:r>
              <a:rPr lang="zh-TW" altLang="en-US" dirty="0" smtClean="0"/>
              <a:t>。</a:t>
            </a:r>
            <a:endParaRPr lang="en-US" altLang="zh-TW" dirty="0" smtClean="0"/>
          </a:p>
          <a:p>
            <a:r>
              <a:rPr lang="zh-TW" altLang="en-US" dirty="0"/>
              <a:t>睡眠品質不佳會降低前額葉皮質層的</a:t>
            </a:r>
            <a:r>
              <a:rPr lang="zh-TW" altLang="en-US" dirty="0" smtClean="0"/>
              <a:t>活動</a:t>
            </a:r>
            <a:r>
              <a:rPr lang="fr-FR" altLang="zh-TW" dirty="0" smtClean="0"/>
              <a:t>(Thomas et al., 2000) </a:t>
            </a:r>
            <a:r>
              <a:rPr lang="zh-TW" altLang="en-US" dirty="0" smtClean="0"/>
              <a:t>，並破壞前扣帶皮層內的連接</a:t>
            </a:r>
            <a:r>
              <a:rPr lang="en-US" altLang="zh-TW" dirty="0" smtClean="0"/>
              <a:t>(</a:t>
            </a:r>
            <a:r>
              <a:rPr lang="en-US" altLang="zh-TW" dirty="0" err="1" smtClean="0"/>
              <a:t>Piatoni</a:t>
            </a:r>
            <a:r>
              <a:rPr lang="en-US" altLang="zh-TW" dirty="0" smtClean="0"/>
              <a:t> et al., 2013)</a:t>
            </a:r>
            <a:r>
              <a:rPr lang="zh-TW" altLang="en-US" dirty="0" smtClean="0"/>
              <a:t>，兩者為主要抑制反應的大腦區域</a:t>
            </a:r>
            <a:r>
              <a:rPr lang="en-US" altLang="zh-TW" dirty="0" smtClean="0"/>
              <a:t>(Chung et al., 2014; </a:t>
            </a:r>
            <a:r>
              <a:rPr lang="en-US" altLang="zh-TW" dirty="0" err="1" smtClean="0"/>
              <a:t>Manza</a:t>
            </a:r>
            <a:r>
              <a:rPr lang="en-US" altLang="zh-TW" dirty="0" smtClean="0"/>
              <a:t> et al.,2016)</a:t>
            </a:r>
            <a:r>
              <a:rPr lang="zh-TW" altLang="en-US" dirty="0" smtClean="0"/>
              <a:t>。</a:t>
            </a:r>
            <a:endParaRPr lang="en-US" altLang="zh-TW" dirty="0" smtClean="0"/>
          </a:p>
          <a:p>
            <a:r>
              <a:rPr lang="zh-TW" altLang="en-US" dirty="0" smtClean="0"/>
              <a:t>使用咖啡因作為充足睡眠的替代品可能對於認知功能的抑制方面有害。</a:t>
            </a:r>
            <a:endParaRPr lang="zh-TW" altLang="en-US" dirty="0"/>
          </a:p>
        </p:txBody>
      </p:sp>
    </p:spTree>
    <p:extLst>
      <p:ext uri="{BB962C8B-B14F-4D97-AF65-F5344CB8AC3E}">
        <p14:creationId xmlns:p14="http://schemas.microsoft.com/office/powerpoint/2010/main" val="23515423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Discussion</a:t>
            </a:r>
            <a:endParaRPr lang="zh-TW" altLang="en-US" dirty="0"/>
          </a:p>
        </p:txBody>
      </p:sp>
      <p:sp>
        <p:nvSpPr>
          <p:cNvPr id="3" name="內容版面配置區 2"/>
          <p:cNvSpPr>
            <a:spLocks noGrp="1"/>
          </p:cNvSpPr>
          <p:nvPr>
            <p:ph idx="1"/>
          </p:nvPr>
        </p:nvSpPr>
        <p:spPr/>
        <p:txBody>
          <a:bodyPr/>
          <a:lstStyle/>
          <a:p>
            <a:r>
              <a:rPr lang="zh-TW" altLang="en-US" dirty="0" smtClean="0"/>
              <a:t>不良的抑制控制與工作場所的注意力分散有關</a:t>
            </a:r>
            <a:r>
              <a:rPr lang="en-US" altLang="zh-TW" dirty="0" smtClean="0"/>
              <a:t>(Tams et al., 2015)</a:t>
            </a:r>
            <a:r>
              <a:rPr lang="zh-TW" altLang="en-US" dirty="0" smtClean="0"/>
              <a:t>，因此，在某些情況下，使用咖啡因克服睡眠不足，有可能會對工作效率造成不良的影響。</a:t>
            </a:r>
            <a:endParaRPr lang="en-US" altLang="zh-TW" dirty="0" smtClean="0"/>
          </a:p>
          <a:p>
            <a:r>
              <a:rPr lang="zh-TW" altLang="en-US" dirty="0" smtClean="0"/>
              <a:t>在睡眠不足的情況下，人會因為攝取咖啡因，而高估了自己的表現情況</a:t>
            </a:r>
            <a:r>
              <a:rPr lang="en-US" altLang="zh-TW" dirty="0" smtClean="0"/>
              <a:t>(</a:t>
            </a:r>
            <a:r>
              <a:rPr lang="en-US" altLang="zh-TW" dirty="0" err="1" smtClean="0"/>
              <a:t>Kilpeläinen</a:t>
            </a:r>
            <a:r>
              <a:rPr lang="en-US" altLang="zh-TW" dirty="0" smtClean="0"/>
              <a:t> et al., 2010)</a:t>
            </a:r>
            <a:r>
              <a:rPr lang="zh-TW" altLang="en-US" dirty="0" smtClean="0"/>
              <a:t>。</a:t>
            </a:r>
            <a:endParaRPr lang="en-US" altLang="zh-TW" dirty="0" smtClean="0"/>
          </a:p>
          <a:p>
            <a:endParaRPr lang="zh-TW" altLang="en-US" dirty="0"/>
          </a:p>
        </p:txBody>
      </p:sp>
    </p:spTree>
    <p:extLst>
      <p:ext uri="{BB962C8B-B14F-4D97-AF65-F5344CB8AC3E}">
        <p14:creationId xmlns:p14="http://schemas.microsoft.com/office/powerpoint/2010/main" val="14312599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smtClean="0"/>
              <a:t> Conclusion</a:t>
            </a:r>
            <a:endParaRPr lang="zh-TW" altLang="en-US" dirty="0"/>
          </a:p>
        </p:txBody>
      </p:sp>
      <p:sp>
        <p:nvSpPr>
          <p:cNvPr id="3" name="內容版面配置區 2"/>
          <p:cNvSpPr>
            <a:spLocks noGrp="1"/>
          </p:cNvSpPr>
          <p:nvPr>
            <p:ph idx="1"/>
          </p:nvPr>
        </p:nvSpPr>
        <p:spPr/>
        <p:txBody>
          <a:bodyPr/>
          <a:lstStyle/>
          <a:p>
            <a:r>
              <a:rPr lang="zh-TW" altLang="en-US" dirty="0" smtClean="0"/>
              <a:t>無論最近的睡眠品質如何，咖啡因皆能改善和穩定反應時間。同時減少遺漏錯誤</a:t>
            </a:r>
            <a:r>
              <a:rPr lang="en-US" altLang="zh-TW" dirty="0" smtClean="0"/>
              <a:t>(</a:t>
            </a:r>
            <a:r>
              <a:rPr lang="zh-TW" altLang="en-US" dirty="0" smtClean="0"/>
              <a:t>雖然沒有達到睡眠品質良好的人的水平</a:t>
            </a:r>
            <a:r>
              <a:rPr lang="en-US" altLang="zh-TW" dirty="0" smtClean="0"/>
              <a:t>)</a:t>
            </a:r>
            <a:r>
              <a:rPr lang="zh-TW" altLang="en-US" dirty="0" smtClean="0"/>
              <a:t>和睡眠品質差的人辨認錯誤次數上升。</a:t>
            </a:r>
            <a:endParaRPr lang="en-US" altLang="zh-TW" dirty="0" smtClean="0"/>
          </a:p>
          <a:p>
            <a:r>
              <a:rPr lang="zh-TW" altLang="en-US" dirty="0"/>
              <a:t>攝取咖啡飲只能恢復部分的警惕性</a:t>
            </a:r>
            <a:r>
              <a:rPr lang="zh-TW" altLang="en-US" dirty="0" smtClean="0"/>
              <a:t>，並可能減少抑制控制，這可能會影響工作效率。</a:t>
            </a:r>
            <a:endParaRPr lang="zh-TW" altLang="en-US" dirty="0"/>
          </a:p>
        </p:txBody>
      </p:sp>
    </p:spTree>
    <p:extLst>
      <p:ext uri="{BB962C8B-B14F-4D97-AF65-F5344CB8AC3E}">
        <p14:creationId xmlns:p14="http://schemas.microsoft.com/office/powerpoint/2010/main" val="2739591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Abstract</a:t>
            </a:r>
            <a:endParaRPr lang="zh-TW" altLang="en-US" dirty="0"/>
          </a:p>
        </p:txBody>
      </p:sp>
      <p:sp>
        <p:nvSpPr>
          <p:cNvPr id="3" name="內容版面配置區 2"/>
          <p:cNvSpPr>
            <a:spLocks noGrp="1"/>
          </p:cNvSpPr>
          <p:nvPr>
            <p:ph idx="1"/>
          </p:nvPr>
        </p:nvSpPr>
        <p:spPr/>
        <p:txBody>
          <a:bodyPr>
            <a:normAutofit lnSpcReduction="10000"/>
          </a:bodyPr>
          <a:lstStyle/>
          <a:p>
            <a:r>
              <a:rPr lang="zh-TW" altLang="en-US" dirty="0"/>
              <a:t>睡眠</a:t>
            </a:r>
            <a:r>
              <a:rPr lang="zh-TW" altLang="en-US" dirty="0" smtClean="0"/>
              <a:t>不足會對人的警惕性造成負面的影響，並導致工作效率降低。</a:t>
            </a:r>
            <a:endParaRPr lang="en-US" altLang="zh-TW" dirty="0" smtClean="0"/>
          </a:p>
          <a:p>
            <a:r>
              <a:rPr lang="zh-TW" altLang="en-US" dirty="0" smtClean="0"/>
              <a:t>許多人利用咖啡來減緩睡眠不足所產生身體不適的情況，並保持較佳的工作狀態，但很少有研究評估這種策略是否有效。</a:t>
            </a:r>
            <a:endParaRPr lang="en-US" altLang="zh-TW" dirty="0" smtClean="0"/>
          </a:p>
          <a:p>
            <a:r>
              <a:rPr lang="en-US" altLang="zh-TW" dirty="0" smtClean="0"/>
              <a:t>69</a:t>
            </a:r>
            <a:r>
              <a:rPr lang="zh-TW" altLang="en-US" dirty="0" smtClean="0"/>
              <a:t>為受測者完成了兩項隨機平衡實驗</a:t>
            </a:r>
            <a:r>
              <a:rPr lang="en-US" altLang="zh-TW" dirty="0" smtClean="0"/>
              <a:t>(237ml</a:t>
            </a:r>
            <a:r>
              <a:rPr lang="zh-TW" altLang="en-US" dirty="0" smtClean="0"/>
              <a:t>的水和咖啡</a:t>
            </a:r>
            <a:r>
              <a:rPr lang="en-US" altLang="zh-TW" dirty="0" smtClean="0"/>
              <a:t>)</a:t>
            </a:r>
            <a:r>
              <a:rPr lang="zh-TW" altLang="en-US" dirty="0" smtClean="0"/>
              <a:t>，進行</a:t>
            </a:r>
            <a:r>
              <a:rPr lang="en-US" altLang="zh-TW" dirty="0" smtClean="0"/>
              <a:t>30</a:t>
            </a:r>
            <a:r>
              <a:rPr lang="zh-TW" altLang="en-US" dirty="0" smtClean="0"/>
              <a:t>、</a:t>
            </a:r>
            <a:r>
              <a:rPr lang="en-US" altLang="zh-TW" dirty="0" smtClean="0"/>
              <a:t>90</a:t>
            </a:r>
            <a:r>
              <a:rPr lang="zh-TW" altLang="en-US" dirty="0" smtClean="0"/>
              <a:t>、</a:t>
            </a:r>
            <a:r>
              <a:rPr lang="en-US" altLang="zh-TW" dirty="0" smtClean="0"/>
              <a:t>123</a:t>
            </a:r>
            <a:r>
              <a:rPr lang="zh-TW" altLang="en-US" dirty="0" smtClean="0"/>
              <a:t>分鐘測量警惕性的實驗。</a:t>
            </a:r>
            <a:endParaRPr lang="en-US" altLang="zh-TW" dirty="0" smtClean="0"/>
          </a:p>
          <a:p>
            <a:r>
              <a:rPr lang="zh-TW" altLang="en-US" dirty="0"/>
              <a:t>無論最近的睡眠狀況如何</a:t>
            </a:r>
            <a:r>
              <a:rPr lang="zh-TW" altLang="en-US" dirty="0" smtClean="0"/>
              <a:t>，在所有</a:t>
            </a:r>
            <a:r>
              <a:rPr lang="en-US" altLang="zh-TW" dirty="0" smtClean="0"/>
              <a:t>3</a:t>
            </a:r>
            <a:r>
              <a:rPr lang="zh-TW" altLang="en-US" dirty="0" smtClean="0"/>
              <a:t>項評估中皆改善反應時間和趨於穩定。</a:t>
            </a:r>
            <a:endParaRPr lang="en-US" altLang="zh-TW" dirty="0" smtClean="0"/>
          </a:p>
          <a:p>
            <a:r>
              <a:rPr lang="zh-TW" altLang="en-US" dirty="0"/>
              <a:t>但</a:t>
            </a:r>
            <a:r>
              <a:rPr lang="zh-TW" altLang="en-US" dirty="0" smtClean="0"/>
              <a:t>在喝咖啡之後</a:t>
            </a:r>
            <a:r>
              <a:rPr lang="en-US" altLang="zh-TW" dirty="0" smtClean="0"/>
              <a:t>90</a:t>
            </a:r>
            <a:r>
              <a:rPr lang="zh-TW" altLang="en-US" dirty="0"/>
              <a:t>分鐘時可以看到辨識錯誤</a:t>
            </a:r>
            <a:r>
              <a:rPr lang="zh-TW" altLang="en-US" dirty="0" smtClean="0"/>
              <a:t>和遺漏錯誤的影響。如果睡眠品質差，會增加辨識錯誤並只會部分減少遺漏錯誤。</a:t>
            </a:r>
            <a:endParaRPr lang="en-US" altLang="zh-TW" dirty="0" smtClean="0"/>
          </a:p>
          <a:p>
            <a:r>
              <a:rPr lang="zh-TW" altLang="en-US" dirty="0"/>
              <a:t>在</a:t>
            </a:r>
            <a:r>
              <a:rPr lang="zh-TW" altLang="en-US" dirty="0" smtClean="0"/>
              <a:t>需要抑制控制的情況下，使用咖啡以減緩睡眠不足的情況可能是沒有幫助的。</a:t>
            </a:r>
            <a:endParaRPr lang="zh-TW" altLang="en-US" dirty="0"/>
          </a:p>
        </p:txBody>
      </p:sp>
    </p:spTree>
    <p:extLst>
      <p:ext uri="{BB962C8B-B14F-4D97-AF65-F5344CB8AC3E}">
        <p14:creationId xmlns:p14="http://schemas.microsoft.com/office/powerpoint/2010/main" val="2585558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Introduction</a:t>
            </a:r>
            <a:endParaRPr lang="zh-TW" altLang="en-US" dirty="0"/>
          </a:p>
        </p:txBody>
      </p:sp>
      <p:sp>
        <p:nvSpPr>
          <p:cNvPr id="3" name="內容版面配置區 2"/>
          <p:cNvSpPr>
            <a:spLocks noGrp="1"/>
          </p:cNvSpPr>
          <p:nvPr>
            <p:ph idx="1"/>
          </p:nvPr>
        </p:nvSpPr>
        <p:spPr/>
        <p:txBody>
          <a:bodyPr>
            <a:normAutofit/>
          </a:bodyPr>
          <a:lstStyle/>
          <a:p>
            <a:r>
              <a:rPr lang="zh-TW" altLang="en-US" dirty="0" smtClean="0"/>
              <a:t>許多研究表示</a:t>
            </a:r>
            <a:r>
              <a:rPr lang="en-US" altLang="zh-TW" dirty="0" smtClean="0"/>
              <a:t>:</a:t>
            </a:r>
            <a:r>
              <a:rPr lang="zh-TW" altLang="en-US" dirty="0" smtClean="0"/>
              <a:t>睡眠不足是導致工作效率降低和國際經濟負擔加重的原因。</a:t>
            </a:r>
            <a:endParaRPr lang="en-US" altLang="zh-TW" dirty="0" smtClean="0"/>
          </a:p>
          <a:p>
            <a:r>
              <a:rPr lang="zh-TW" altLang="en-US" dirty="0" smtClean="0"/>
              <a:t>根據美國國家睡眠基金會</a:t>
            </a:r>
            <a:r>
              <a:rPr lang="en-US" altLang="zh-TW" dirty="0" smtClean="0"/>
              <a:t>(NSF)</a:t>
            </a:r>
            <a:r>
              <a:rPr lang="zh-TW" altLang="en-US" dirty="0" smtClean="0"/>
              <a:t>的國際臥室調查</a:t>
            </a:r>
            <a:r>
              <a:rPr lang="en-US" altLang="zh-TW" dirty="0" smtClean="0"/>
              <a:t>(NSF, 2013)</a:t>
            </a:r>
            <a:r>
              <a:rPr lang="zh-TW" altLang="en-US" dirty="0" smtClean="0"/>
              <a:t>，超過</a:t>
            </a:r>
            <a:r>
              <a:rPr lang="en-US" altLang="zh-TW" dirty="0" smtClean="0"/>
              <a:t>25%</a:t>
            </a:r>
            <a:r>
              <a:rPr lang="zh-TW" altLang="en-US" dirty="0" smtClean="0"/>
              <a:t>成年人每天睡眠時間不到</a:t>
            </a:r>
            <a:r>
              <a:rPr lang="en-US" altLang="zh-TW" dirty="0" smtClean="0"/>
              <a:t>7</a:t>
            </a:r>
            <a:r>
              <a:rPr lang="zh-TW" altLang="en-US" dirty="0" smtClean="0"/>
              <a:t>小時</a:t>
            </a:r>
            <a:r>
              <a:rPr lang="en-US" altLang="zh-TW" dirty="0" smtClean="0"/>
              <a:t>(</a:t>
            </a:r>
            <a:r>
              <a:rPr lang="zh-TW" altLang="en-US" dirty="0" smtClean="0"/>
              <a:t>建議成人睡眠時間</a:t>
            </a:r>
            <a:r>
              <a:rPr lang="en-US" altLang="zh-TW" dirty="0" smtClean="0"/>
              <a:t>)</a:t>
            </a:r>
            <a:r>
              <a:rPr lang="zh-TW" altLang="en-US" dirty="0" smtClean="0"/>
              <a:t>。</a:t>
            </a:r>
            <a:endParaRPr lang="en-US" altLang="zh-TW" dirty="0" smtClean="0"/>
          </a:p>
          <a:p>
            <a:r>
              <a:rPr lang="zh-TW" altLang="en-US" dirty="0" smtClean="0"/>
              <a:t>研究估計睡眠品質不好和白天嗜睡的情況導致許多西方國家每年的生產力降低數十億</a:t>
            </a:r>
            <a:r>
              <a:rPr lang="en-US" altLang="zh-TW" dirty="0" smtClean="0"/>
              <a:t>(Culpepper, 2010; Daley et al., 2009; Hillman and Lack, 2013; </a:t>
            </a:r>
            <a:r>
              <a:rPr lang="en-US" altLang="zh-TW" dirty="0" err="1" smtClean="0"/>
              <a:t>Skaer</a:t>
            </a:r>
            <a:r>
              <a:rPr lang="en-US" altLang="zh-TW" dirty="0" smtClean="0"/>
              <a:t> and </a:t>
            </a:r>
            <a:r>
              <a:rPr lang="en-US" altLang="zh-TW" dirty="0" err="1" smtClean="0"/>
              <a:t>Sclar</a:t>
            </a:r>
            <a:r>
              <a:rPr lang="en-US" altLang="zh-TW" dirty="0" smtClean="0"/>
              <a:t>, 2010)</a:t>
            </a:r>
            <a:r>
              <a:rPr lang="zh-TW" altLang="en-US" dirty="0" smtClean="0"/>
              <a:t>。</a:t>
            </a:r>
            <a:endParaRPr lang="en-US" altLang="zh-TW" dirty="0" smtClean="0"/>
          </a:p>
          <a:p>
            <a:r>
              <a:rPr lang="zh-TW" altLang="en-US" dirty="0"/>
              <a:t>研究指出</a:t>
            </a:r>
            <a:r>
              <a:rPr lang="zh-TW" altLang="en-US" dirty="0" smtClean="0"/>
              <a:t>，睡眠不足與白天行為障礙增加、職業傷害率增加、工作場所的生產力降低有關</a:t>
            </a:r>
            <a:r>
              <a:rPr lang="en-US" altLang="zh-TW" dirty="0" smtClean="0"/>
              <a:t>(</a:t>
            </a:r>
            <a:r>
              <a:rPr lang="en-US" altLang="zh-TW" dirty="0" err="1" smtClean="0"/>
              <a:t>Rosekind</a:t>
            </a:r>
            <a:r>
              <a:rPr lang="en-US" altLang="zh-TW" dirty="0" smtClean="0"/>
              <a:t> and Gregory, 2010; </a:t>
            </a:r>
            <a:r>
              <a:rPr lang="en-US" altLang="zh-TW" dirty="0" err="1" smtClean="0"/>
              <a:t>Rosekind</a:t>
            </a:r>
            <a:r>
              <a:rPr lang="en-US" altLang="zh-TW" dirty="0" smtClean="0"/>
              <a:t> et al., 2010;</a:t>
            </a:r>
            <a:r>
              <a:rPr lang="zh-TW" altLang="en-US" dirty="0" smtClean="0"/>
              <a:t> </a:t>
            </a:r>
            <a:r>
              <a:rPr lang="en-US" altLang="zh-TW" dirty="0" err="1" smtClean="0"/>
              <a:t>Sarsour</a:t>
            </a:r>
            <a:r>
              <a:rPr lang="en-US" altLang="zh-TW" dirty="0" smtClean="0"/>
              <a:t> et al., 2011)</a:t>
            </a:r>
            <a:r>
              <a:rPr lang="zh-TW" altLang="en-US" dirty="0" smtClean="0"/>
              <a:t>。</a:t>
            </a:r>
            <a:endParaRPr lang="zh-TW" altLang="en-US" dirty="0"/>
          </a:p>
        </p:txBody>
      </p:sp>
    </p:spTree>
    <p:extLst>
      <p:ext uri="{BB962C8B-B14F-4D97-AF65-F5344CB8AC3E}">
        <p14:creationId xmlns:p14="http://schemas.microsoft.com/office/powerpoint/2010/main" val="1775234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Introduction</a:t>
            </a:r>
            <a:endParaRPr lang="zh-TW" altLang="en-US" dirty="0"/>
          </a:p>
        </p:txBody>
      </p:sp>
      <p:sp>
        <p:nvSpPr>
          <p:cNvPr id="3" name="內容版面配置區 2"/>
          <p:cNvSpPr>
            <a:spLocks noGrp="1"/>
          </p:cNvSpPr>
          <p:nvPr>
            <p:ph idx="1"/>
          </p:nvPr>
        </p:nvSpPr>
        <p:spPr/>
        <p:txBody>
          <a:bodyPr>
            <a:normAutofit/>
          </a:bodyPr>
          <a:lstStyle/>
          <a:p>
            <a:r>
              <a:rPr lang="zh-TW" altLang="en-US" dirty="0" smtClean="0"/>
              <a:t>睡眠不足可能影響工作者的工作表現以及他</a:t>
            </a:r>
            <a:r>
              <a:rPr lang="en-US" altLang="zh-TW" dirty="0" smtClean="0"/>
              <a:t>/</a:t>
            </a:r>
            <a:r>
              <a:rPr lang="zh-TW" altLang="en-US" dirty="0" smtClean="0"/>
              <a:t>她與周圍環境和其他工作者互動的能力</a:t>
            </a:r>
            <a:r>
              <a:rPr lang="en-US" altLang="zh-TW" dirty="0" smtClean="0"/>
              <a:t>(</a:t>
            </a:r>
            <a:r>
              <a:rPr lang="en-US" altLang="zh-TW" dirty="0" err="1" smtClean="0"/>
              <a:t>Yoo</a:t>
            </a:r>
            <a:r>
              <a:rPr lang="en-US" altLang="zh-TW" dirty="0" smtClean="0"/>
              <a:t>, 2007)</a:t>
            </a:r>
            <a:r>
              <a:rPr lang="zh-TW" altLang="en-US" dirty="0" smtClean="0"/>
              <a:t>。</a:t>
            </a:r>
            <a:endParaRPr lang="en-US" altLang="zh-TW" dirty="0" smtClean="0"/>
          </a:p>
          <a:p>
            <a:r>
              <a:rPr lang="zh-TW" altLang="en-US" dirty="0"/>
              <a:t>睡眠剝奪會導致警惕性下降</a:t>
            </a:r>
            <a:r>
              <a:rPr lang="zh-TW" altLang="en-US" dirty="0" smtClean="0"/>
              <a:t>，例如</a:t>
            </a:r>
            <a:r>
              <a:rPr lang="en-US" altLang="zh-TW" dirty="0" smtClean="0"/>
              <a:t>:</a:t>
            </a:r>
            <a:r>
              <a:rPr lang="zh-TW" altLang="en-US" dirty="0" smtClean="0"/>
              <a:t>反應時間變長或變化性更高，遺漏的發生次數增加</a:t>
            </a:r>
            <a:r>
              <a:rPr lang="en-US" altLang="zh-TW" dirty="0" smtClean="0"/>
              <a:t>(</a:t>
            </a:r>
            <a:r>
              <a:rPr lang="zh-TW" altLang="en-US" dirty="0" smtClean="0"/>
              <a:t>及無法對刺激做出反應；</a:t>
            </a:r>
            <a:r>
              <a:rPr lang="en-US" altLang="zh-TW" dirty="0" err="1" smtClean="0"/>
              <a:t>Goel</a:t>
            </a:r>
            <a:r>
              <a:rPr lang="en-US" altLang="zh-TW" dirty="0" smtClean="0"/>
              <a:t> et al., 2009)</a:t>
            </a:r>
            <a:r>
              <a:rPr lang="zh-TW" altLang="en-US" dirty="0"/>
              <a:t>，</a:t>
            </a:r>
            <a:r>
              <a:rPr lang="zh-TW" altLang="en-US" dirty="0" smtClean="0"/>
              <a:t>進行警惕任務時正確的次數降低</a:t>
            </a:r>
            <a:r>
              <a:rPr lang="en-US" altLang="zh-TW" dirty="0" smtClean="0"/>
              <a:t>(</a:t>
            </a:r>
            <a:r>
              <a:rPr lang="en-US" altLang="zh-TW" dirty="0" err="1" smtClean="0"/>
              <a:t>Kilpeläinen</a:t>
            </a:r>
            <a:r>
              <a:rPr lang="en-US" altLang="zh-TW" dirty="0" smtClean="0"/>
              <a:t> et al., 2010)</a:t>
            </a:r>
            <a:r>
              <a:rPr lang="zh-TW" altLang="en-US" dirty="0" smtClean="0"/>
              <a:t>。</a:t>
            </a:r>
            <a:endParaRPr lang="en-US" altLang="zh-TW" dirty="0" smtClean="0"/>
          </a:p>
          <a:p>
            <a:r>
              <a:rPr lang="zh-TW" altLang="en-US" dirty="0" smtClean="0"/>
              <a:t>最近的研究證明，咖啡因可以恢復反應時間</a:t>
            </a:r>
            <a:r>
              <a:rPr lang="en-US" altLang="zh-TW" dirty="0" smtClean="0"/>
              <a:t>(</a:t>
            </a:r>
            <a:r>
              <a:rPr lang="en-US" altLang="zh-TW" dirty="0" err="1" smtClean="0"/>
              <a:t>Einother</a:t>
            </a:r>
            <a:r>
              <a:rPr lang="en-US" altLang="zh-TW" dirty="0" smtClean="0"/>
              <a:t> and </a:t>
            </a:r>
            <a:r>
              <a:rPr lang="en-US" altLang="zh-TW" dirty="0" err="1" smtClean="0"/>
              <a:t>Giesbrecht</a:t>
            </a:r>
            <a:r>
              <a:rPr lang="en-US" altLang="zh-TW" dirty="0" smtClean="0"/>
              <a:t>, 2013; </a:t>
            </a:r>
            <a:r>
              <a:rPr lang="en-US" altLang="zh-TW" dirty="0" err="1" smtClean="0"/>
              <a:t>Souissi</a:t>
            </a:r>
            <a:r>
              <a:rPr lang="en-US" altLang="zh-TW" dirty="0" smtClean="0"/>
              <a:t> et al., 2014)</a:t>
            </a:r>
            <a:r>
              <a:rPr lang="zh-TW" altLang="en-US" dirty="0" smtClean="0"/>
              <a:t>和警惕性</a:t>
            </a:r>
            <a:r>
              <a:rPr lang="en-US" altLang="zh-TW" dirty="0" smtClean="0"/>
              <a:t>(</a:t>
            </a:r>
            <a:r>
              <a:rPr lang="en-US" altLang="zh-TW" dirty="0" err="1" smtClean="0"/>
              <a:t>Lorist</a:t>
            </a:r>
            <a:r>
              <a:rPr lang="en-US" altLang="zh-TW" dirty="0" smtClean="0"/>
              <a:t> and </a:t>
            </a:r>
            <a:r>
              <a:rPr lang="en-US" altLang="zh-TW" dirty="0" err="1" smtClean="0"/>
              <a:t>Snel</a:t>
            </a:r>
            <a:r>
              <a:rPr lang="en-US" altLang="zh-TW" dirty="0" smtClean="0"/>
              <a:t>, 2008)</a:t>
            </a:r>
            <a:r>
              <a:rPr lang="zh-TW" altLang="en-US" dirty="0" smtClean="0"/>
              <a:t>；減少與注意力相關的失誤</a:t>
            </a:r>
            <a:r>
              <a:rPr lang="da-DK" altLang="zh-TW" dirty="0" smtClean="0"/>
              <a:t>(Dagan and Doljansky, 2006; Johnson et al., 2016; Philip et al., 2006)</a:t>
            </a:r>
            <a:r>
              <a:rPr lang="zh-TW" altLang="en-US" dirty="0" smtClean="0"/>
              <a:t>。</a:t>
            </a:r>
            <a:endParaRPr lang="en-US" altLang="zh-TW" dirty="0" smtClean="0"/>
          </a:p>
        </p:txBody>
      </p:sp>
    </p:spTree>
    <p:extLst>
      <p:ext uri="{BB962C8B-B14F-4D97-AF65-F5344CB8AC3E}">
        <p14:creationId xmlns:p14="http://schemas.microsoft.com/office/powerpoint/2010/main" val="1441705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Introduction</a:t>
            </a:r>
            <a:endParaRPr lang="zh-TW" altLang="en-US" dirty="0"/>
          </a:p>
        </p:txBody>
      </p:sp>
      <p:sp>
        <p:nvSpPr>
          <p:cNvPr id="3" name="內容版面配置區 2"/>
          <p:cNvSpPr>
            <a:spLocks noGrp="1"/>
          </p:cNvSpPr>
          <p:nvPr>
            <p:ph idx="1"/>
          </p:nvPr>
        </p:nvSpPr>
        <p:spPr/>
        <p:txBody>
          <a:bodyPr/>
          <a:lstStyle/>
          <a:p>
            <a:r>
              <a:rPr lang="zh-TW" altLang="en-US" dirty="0" smtClean="0"/>
              <a:t>本文章研究比較了最近睡眠品質的好壞與咖啡因對於認知的影響。</a:t>
            </a:r>
            <a:endParaRPr lang="en-US" altLang="zh-TW" dirty="0" smtClean="0"/>
          </a:p>
          <a:p>
            <a:r>
              <a:rPr lang="zh-TW" altLang="en-US" dirty="0"/>
              <a:t>根據過去的研究</a:t>
            </a:r>
            <a:r>
              <a:rPr lang="zh-TW" altLang="en-US" dirty="0" smtClean="0"/>
              <a:t>，假設咖啡因可以提高睡眠品質差的人的警惕性，可能會恢復眠品質良好的人的警惕性。</a:t>
            </a:r>
            <a:endParaRPr lang="zh-TW" altLang="en-US" dirty="0"/>
          </a:p>
        </p:txBody>
      </p:sp>
    </p:spTree>
    <p:extLst>
      <p:ext uri="{BB962C8B-B14F-4D97-AF65-F5344CB8AC3E}">
        <p14:creationId xmlns:p14="http://schemas.microsoft.com/office/powerpoint/2010/main" val="3592988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M</a:t>
            </a:r>
            <a:r>
              <a:rPr lang="en-US" altLang="zh-TW" dirty="0" smtClean="0"/>
              <a:t>ethods</a:t>
            </a:r>
            <a:endParaRPr lang="zh-TW" altLang="en-US" dirty="0"/>
          </a:p>
        </p:txBody>
      </p:sp>
      <p:sp>
        <p:nvSpPr>
          <p:cNvPr id="3" name="內容版面配置區 2"/>
          <p:cNvSpPr>
            <a:spLocks noGrp="1"/>
          </p:cNvSpPr>
          <p:nvPr>
            <p:ph idx="1"/>
          </p:nvPr>
        </p:nvSpPr>
        <p:spPr/>
        <p:txBody>
          <a:bodyPr/>
          <a:lstStyle/>
          <a:p>
            <a:r>
              <a:rPr lang="zh-TW" altLang="en-US" dirty="0" smtClean="0"/>
              <a:t>受測者為</a:t>
            </a:r>
            <a:r>
              <a:rPr lang="en-US" altLang="zh-TW" dirty="0" smtClean="0"/>
              <a:t>69</a:t>
            </a:r>
            <a:r>
              <a:rPr lang="zh-TW" altLang="en-US" dirty="0" smtClean="0"/>
              <a:t>名健康的成年人。</a:t>
            </a:r>
            <a:endParaRPr lang="en-US" altLang="zh-TW" dirty="0" smtClean="0"/>
          </a:p>
          <a:p>
            <a:r>
              <a:rPr lang="zh-TW" altLang="en-US" dirty="0"/>
              <a:t>每位受測</a:t>
            </a:r>
            <a:r>
              <a:rPr lang="zh-TW" altLang="en-US" dirty="0" smtClean="0"/>
              <a:t>者完成兩項隨機飲品試驗，以排除有生理疾病的患者</a:t>
            </a:r>
            <a:r>
              <a:rPr lang="en-US" altLang="zh-TW" dirty="0" smtClean="0"/>
              <a:t>(</a:t>
            </a:r>
            <a:r>
              <a:rPr lang="zh-TW" altLang="en-US" dirty="0" smtClean="0"/>
              <a:t>如</a:t>
            </a:r>
            <a:r>
              <a:rPr lang="en-US" altLang="zh-TW" dirty="0" smtClean="0"/>
              <a:t>:</a:t>
            </a:r>
            <a:r>
              <a:rPr lang="zh-TW" altLang="en-US" dirty="0" smtClean="0"/>
              <a:t>糖尿病、內分泌失調、史密斯病史、曾患有精神方面的疾病、學習或發育障礙、酒精或藥物依賴以及可能干擾認知測試的感覺障礙</a:t>
            </a:r>
            <a:r>
              <a:rPr lang="en-US" altLang="zh-TW" dirty="0" smtClean="0"/>
              <a:t>)</a:t>
            </a:r>
            <a:r>
              <a:rPr lang="zh-TW" altLang="en-US" dirty="0" smtClean="0"/>
              <a:t>。</a:t>
            </a:r>
            <a:endParaRPr lang="zh-TW" altLang="en-US" dirty="0"/>
          </a:p>
        </p:txBody>
      </p:sp>
    </p:spTree>
    <p:extLst>
      <p:ext uri="{BB962C8B-B14F-4D97-AF65-F5344CB8AC3E}">
        <p14:creationId xmlns:p14="http://schemas.microsoft.com/office/powerpoint/2010/main" val="39029602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Methods</a:t>
            </a:r>
            <a:endParaRPr lang="zh-TW" altLang="en-US" dirty="0"/>
          </a:p>
        </p:txBody>
      </p:sp>
      <p:sp>
        <p:nvSpPr>
          <p:cNvPr id="3" name="內容版面配置區 2"/>
          <p:cNvSpPr>
            <a:spLocks noGrp="1"/>
          </p:cNvSpPr>
          <p:nvPr>
            <p:ph idx="1"/>
          </p:nvPr>
        </p:nvSpPr>
        <p:spPr/>
        <p:txBody>
          <a:bodyPr>
            <a:normAutofit/>
          </a:bodyPr>
          <a:lstStyle/>
          <a:p>
            <a:r>
              <a:rPr lang="zh-TW" altLang="en-US" dirty="0" smtClean="0"/>
              <a:t>認知測試以標準連續表現測試</a:t>
            </a:r>
            <a:r>
              <a:rPr lang="en-US" altLang="zh-TW" dirty="0" smtClean="0"/>
              <a:t>(Standard Continuous</a:t>
            </a:r>
            <a:r>
              <a:rPr lang="zh-TW" altLang="en-US" dirty="0" smtClean="0"/>
              <a:t> </a:t>
            </a:r>
            <a:r>
              <a:rPr lang="en-US" altLang="zh-TW" dirty="0" smtClean="0"/>
              <a:t>Performance Test, SCPT)</a:t>
            </a:r>
            <a:r>
              <a:rPr lang="zh-TW" altLang="en-US" dirty="0" smtClean="0"/>
              <a:t>測量</a:t>
            </a:r>
            <a:r>
              <a:rPr lang="en-US" altLang="zh-TW" dirty="0" smtClean="0"/>
              <a:t>(Automated Neuropsychological </a:t>
            </a:r>
            <a:r>
              <a:rPr lang="en-US" altLang="zh-TW" dirty="0"/>
              <a:t>Assessment </a:t>
            </a:r>
            <a:r>
              <a:rPr lang="en-US" altLang="zh-TW" dirty="0" smtClean="0"/>
              <a:t>Metrics-4, ANAM4</a:t>
            </a:r>
            <a:r>
              <a:rPr lang="en-US" altLang="zh-TW" dirty="0"/>
              <a:t>)</a:t>
            </a:r>
            <a:r>
              <a:rPr lang="zh-TW" altLang="en-US" dirty="0" smtClean="0"/>
              <a:t>。</a:t>
            </a:r>
            <a:endParaRPr lang="en-US" altLang="zh-TW" dirty="0" smtClean="0"/>
          </a:p>
          <a:p>
            <a:r>
              <a:rPr lang="zh-TW" altLang="en-US" dirty="0"/>
              <a:t>受測者在開始實驗時</a:t>
            </a:r>
            <a:r>
              <a:rPr lang="zh-TW" altLang="en-US" dirty="0" smtClean="0"/>
              <a:t>，盡快回答電腦螢幕上顯示的目標單字，並避免回答其他單字。</a:t>
            </a:r>
            <a:endParaRPr lang="en-US" altLang="zh-TW" dirty="0" smtClean="0"/>
          </a:p>
          <a:p>
            <a:r>
              <a:rPr lang="zh-TW" altLang="en-US" dirty="0" smtClean="0"/>
              <a:t>結果變量包括</a:t>
            </a:r>
            <a:r>
              <a:rPr lang="en-US" altLang="zh-TW" dirty="0" smtClean="0"/>
              <a:t>:</a:t>
            </a:r>
            <a:r>
              <a:rPr lang="zh-TW" altLang="en-US" dirty="0"/>
              <a:t>辨認</a:t>
            </a:r>
            <a:r>
              <a:rPr lang="zh-TW" altLang="en-US" dirty="0" smtClean="0"/>
              <a:t>錯誤</a:t>
            </a:r>
            <a:r>
              <a:rPr lang="en-US" altLang="zh-TW" dirty="0" smtClean="0"/>
              <a:t>(</a:t>
            </a:r>
            <a:r>
              <a:rPr lang="zh-TW" altLang="en-US" dirty="0" smtClean="0"/>
              <a:t>對非目標單字做出反應；</a:t>
            </a:r>
            <a:r>
              <a:rPr lang="zh-TW" altLang="en-US" dirty="0"/>
              <a:t>抑制</a:t>
            </a:r>
            <a:r>
              <a:rPr lang="zh-TW" altLang="en-US" dirty="0" smtClean="0"/>
              <a:t>控制</a:t>
            </a:r>
            <a:r>
              <a:rPr lang="en-US" altLang="zh-TW" dirty="0" smtClean="0"/>
              <a:t>)</a:t>
            </a:r>
            <a:r>
              <a:rPr lang="zh-TW" altLang="en-US" dirty="0" smtClean="0"/>
              <a:t>、遺漏錯誤</a:t>
            </a:r>
            <a:r>
              <a:rPr lang="en-US" altLang="zh-TW" dirty="0" smtClean="0"/>
              <a:t>(</a:t>
            </a:r>
            <a:r>
              <a:rPr lang="zh-TW" altLang="en-US" dirty="0"/>
              <a:t>未</a:t>
            </a:r>
            <a:r>
              <a:rPr lang="zh-TW" altLang="en-US" dirty="0" smtClean="0"/>
              <a:t>對目標字母做出反應；警惕性</a:t>
            </a:r>
            <a:r>
              <a:rPr lang="en-US" altLang="zh-TW" dirty="0" smtClean="0"/>
              <a:t>)</a:t>
            </a:r>
            <a:r>
              <a:rPr lang="zh-TW" altLang="en-US" dirty="0" smtClean="0"/>
              <a:t>、反應時間和反應時間的變異性。</a:t>
            </a:r>
            <a:endParaRPr lang="zh-TW" altLang="en-US" dirty="0"/>
          </a:p>
        </p:txBody>
      </p:sp>
    </p:spTree>
    <p:extLst>
      <p:ext uri="{BB962C8B-B14F-4D97-AF65-F5344CB8AC3E}">
        <p14:creationId xmlns:p14="http://schemas.microsoft.com/office/powerpoint/2010/main" val="12381563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Methods</a:t>
            </a:r>
            <a:endParaRPr lang="zh-TW" altLang="en-US" dirty="0"/>
          </a:p>
        </p:txBody>
      </p:sp>
      <p:sp>
        <p:nvSpPr>
          <p:cNvPr id="3" name="內容版面配置區 2"/>
          <p:cNvSpPr>
            <a:spLocks noGrp="1"/>
          </p:cNvSpPr>
          <p:nvPr>
            <p:ph idx="1"/>
          </p:nvPr>
        </p:nvSpPr>
        <p:spPr/>
        <p:txBody>
          <a:bodyPr/>
          <a:lstStyle/>
          <a:p>
            <a:r>
              <a:rPr lang="zh-TW" altLang="en-US" dirty="0" smtClean="0"/>
              <a:t>透過匹茲堡睡眠品質指數</a:t>
            </a:r>
            <a:r>
              <a:rPr lang="en-US" altLang="zh-TW" dirty="0" smtClean="0"/>
              <a:t>(the Pittsburgh Sleep Quality Index, PSQI)</a:t>
            </a:r>
            <a:r>
              <a:rPr lang="zh-TW" altLang="en-US" dirty="0" smtClean="0"/>
              <a:t>測量睡眠品質，以</a:t>
            </a:r>
            <a:r>
              <a:rPr lang="en-US" altLang="zh-TW" dirty="0" smtClean="0"/>
              <a:t>19</a:t>
            </a:r>
            <a:r>
              <a:rPr lang="zh-TW" altLang="en-US" dirty="0" smtClean="0"/>
              <a:t>項自我調查問卷，評估過去一個月內睡眠持續時間、睡眠障礙頻率和睡眠障礙症狀等多個睡眠品質領域。</a:t>
            </a:r>
            <a:endParaRPr lang="en-US" altLang="zh-TW" dirty="0" smtClean="0"/>
          </a:p>
          <a:p>
            <a:r>
              <a:rPr lang="zh-TW" altLang="en-US" dirty="0"/>
              <a:t>分數越高表示睡眠品質越差</a:t>
            </a:r>
            <a:r>
              <a:rPr lang="zh-TW" altLang="en-US" dirty="0" smtClean="0"/>
              <a:t>。</a:t>
            </a:r>
            <a:endParaRPr lang="en-US" altLang="zh-TW" dirty="0" smtClean="0"/>
          </a:p>
          <a:p>
            <a:r>
              <a:rPr lang="en-US" altLang="zh-TW" dirty="0" smtClean="0"/>
              <a:t>PSQI</a:t>
            </a:r>
            <a:r>
              <a:rPr lang="zh-TW" altLang="en-US" dirty="0" smtClean="0"/>
              <a:t>數值</a:t>
            </a:r>
            <a:r>
              <a:rPr lang="en-US" altLang="zh-TW" dirty="0" smtClean="0"/>
              <a:t>&lt;=5</a:t>
            </a:r>
            <a:r>
              <a:rPr lang="zh-TW" altLang="en-US" dirty="0" smtClean="0"/>
              <a:t>表示睡眠品質良好；反之，</a:t>
            </a:r>
            <a:r>
              <a:rPr lang="en-US" altLang="zh-TW" dirty="0" smtClean="0"/>
              <a:t> PSQI</a:t>
            </a:r>
            <a:r>
              <a:rPr lang="zh-TW" altLang="en-US" dirty="0" smtClean="0"/>
              <a:t>數值</a:t>
            </a:r>
            <a:r>
              <a:rPr lang="en-US" altLang="zh-TW" dirty="0"/>
              <a:t>&gt;</a:t>
            </a:r>
            <a:r>
              <a:rPr lang="en-US" altLang="zh-TW" dirty="0" smtClean="0"/>
              <a:t>5</a:t>
            </a:r>
            <a:r>
              <a:rPr lang="zh-TW" altLang="en-US" dirty="0" smtClean="0"/>
              <a:t>表示睡眠品質差。</a:t>
            </a:r>
            <a:endParaRPr lang="zh-TW" altLang="en-US" dirty="0"/>
          </a:p>
        </p:txBody>
      </p:sp>
    </p:spTree>
    <p:extLst>
      <p:ext uri="{BB962C8B-B14F-4D97-AF65-F5344CB8AC3E}">
        <p14:creationId xmlns:p14="http://schemas.microsoft.com/office/powerpoint/2010/main" val="1123332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Methods</a:t>
            </a:r>
            <a:endParaRPr lang="zh-TW" altLang="en-US" dirty="0"/>
          </a:p>
        </p:txBody>
      </p:sp>
      <p:sp>
        <p:nvSpPr>
          <p:cNvPr id="3" name="內容版面配置區 2"/>
          <p:cNvSpPr>
            <a:spLocks noGrp="1"/>
          </p:cNvSpPr>
          <p:nvPr>
            <p:ph idx="1"/>
          </p:nvPr>
        </p:nvSpPr>
        <p:spPr/>
        <p:txBody>
          <a:bodyPr>
            <a:normAutofit/>
          </a:bodyPr>
          <a:lstStyle/>
          <a:p>
            <a:r>
              <a:rPr lang="zh-TW" altLang="en-US" dirty="0" smtClean="0"/>
              <a:t>受測者在隔夜進食和</a:t>
            </a:r>
            <a:r>
              <a:rPr lang="en-US" altLang="zh-TW" dirty="0" smtClean="0"/>
              <a:t>24H</a:t>
            </a:r>
            <a:r>
              <a:rPr lang="zh-TW" altLang="en-US" dirty="0" smtClean="0"/>
              <a:t>禁止飲酒、運動的隔日早晨進行獨立的實驗。</a:t>
            </a:r>
            <a:endParaRPr lang="en-US" altLang="zh-TW" dirty="0" smtClean="0"/>
          </a:p>
          <a:p>
            <a:r>
              <a:rPr lang="zh-TW" altLang="en-US" dirty="0"/>
              <a:t>兩次實驗間隔時間最少</a:t>
            </a:r>
            <a:r>
              <a:rPr lang="en-US" altLang="zh-TW" dirty="0"/>
              <a:t>48</a:t>
            </a:r>
            <a:r>
              <a:rPr lang="zh-TW" altLang="en-US" dirty="0" smtClean="0"/>
              <a:t>小時，並在</a:t>
            </a:r>
            <a:r>
              <a:rPr lang="en-US" altLang="zh-TW" dirty="0" smtClean="0"/>
              <a:t>2</a:t>
            </a:r>
            <a:r>
              <a:rPr lang="zh-TW" altLang="en-US" dirty="0" smtClean="0"/>
              <a:t>周內完成，在初始階段會先測量身高體重。</a:t>
            </a:r>
            <a:endParaRPr lang="en-US" altLang="zh-TW" dirty="0" smtClean="0"/>
          </a:p>
          <a:p>
            <a:r>
              <a:rPr lang="zh-TW" altLang="en-US" dirty="0"/>
              <a:t>每次實驗</a:t>
            </a:r>
            <a:r>
              <a:rPr lang="zh-TW" altLang="en-US" dirty="0" smtClean="0"/>
              <a:t>會飲用</a:t>
            </a:r>
            <a:r>
              <a:rPr lang="en-US" altLang="zh-TW" dirty="0" smtClean="0"/>
              <a:t>237</a:t>
            </a:r>
            <a:r>
              <a:rPr lang="zh-TW" altLang="en-US" dirty="0" smtClean="0"/>
              <a:t>毫升的水或是咖啡</a:t>
            </a:r>
            <a:r>
              <a:rPr lang="en-US" altLang="zh-TW" dirty="0" smtClean="0"/>
              <a:t>(</a:t>
            </a:r>
            <a:r>
              <a:rPr lang="zh-TW" altLang="en-US" dirty="0" smtClean="0"/>
              <a:t>咖啡因含量為</a:t>
            </a:r>
            <a:r>
              <a:rPr lang="en-US" altLang="zh-TW" dirty="0" smtClean="0"/>
              <a:t>100mg)</a:t>
            </a:r>
            <a:r>
              <a:rPr lang="zh-TW" altLang="en-US" dirty="0" smtClean="0"/>
              <a:t>。在喝完之後的</a:t>
            </a:r>
            <a:r>
              <a:rPr lang="en-US" altLang="zh-TW" dirty="0" smtClean="0"/>
              <a:t>30</a:t>
            </a:r>
            <a:r>
              <a:rPr lang="zh-TW" altLang="en-US" dirty="0" smtClean="0"/>
              <a:t>、</a:t>
            </a:r>
            <a:r>
              <a:rPr lang="en-US" altLang="zh-TW" dirty="0" smtClean="0"/>
              <a:t>90</a:t>
            </a:r>
            <a:r>
              <a:rPr lang="zh-TW" altLang="en-US" dirty="0" smtClean="0"/>
              <a:t>和</a:t>
            </a:r>
            <a:r>
              <a:rPr lang="en-US" altLang="zh-TW" dirty="0" smtClean="0"/>
              <a:t>120</a:t>
            </a:r>
            <a:r>
              <a:rPr lang="zh-TW" altLang="en-US" dirty="0" smtClean="0"/>
              <a:t>分鐘時進行</a:t>
            </a:r>
            <a:r>
              <a:rPr lang="en-US" altLang="zh-TW" dirty="0" smtClean="0"/>
              <a:t>ANAM4</a:t>
            </a:r>
            <a:r>
              <a:rPr lang="zh-TW" altLang="en-US" dirty="0" smtClean="0"/>
              <a:t>測試，事先進行練習以減少潛在的影響因子</a:t>
            </a:r>
            <a:r>
              <a:rPr lang="en-US" altLang="zh-TW" dirty="0" smtClean="0"/>
              <a:t>(</a:t>
            </a:r>
            <a:r>
              <a:rPr lang="en-US" altLang="zh-TW" dirty="0" err="1" smtClean="0"/>
              <a:t>Beglinger</a:t>
            </a:r>
            <a:r>
              <a:rPr lang="en-US" altLang="zh-TW" dirty="0" smtClean="0"/>
              <a:t> et al., 2005)</a:t>
            </a:r>
            <a:r>
              <a:rPr lang="zh-TW" altLang="en-US" dirty="0" smtClean="0"/>
              <a:t>。</a:t>
            </a:r>
            <a:endParaRPr lang="en-US" altLang="zh-TW" dirty="0" smtClean="0"/>
          </a:p>
          <a:p>
            <a:r>
              <a:rPr lang="zh-TW" altLang="en-US" dirty="0" smtClean="0"/>
              <a:t>在飲用完咖啡後的</a:t>
            </a:r>
            <a:r>
              <a:rPr lang="en-US" altLang="zh-TW" dirty="0" smtClean="0"/>
              <a:t>30-60</a:t>
            </a:r>
            <a:r>
              <a:rPr lang="zh-TW" altLang="en-US" dirty="0" smtClean="0"/>
              <a:t>分鐘之間，咖啡因在血液中的濃度達到峰值，並在最高濃度的情況下持續約</a:t>
            </a:r>
            <a:r>
              <a:rPr lang="en-US" altLang="zh-TW" dirty="0" smtClean="0"/>
              <a:t>60</a:t>
            </a:r>
            <a:r>
              <a:rPr lang="zh-TW" altLang="en-US" dirty="0" smtClean="0"/>
              <a:t>分鐘。</a:t>
            </a:r>
            <a:endParaRPr lang="en-US" altLang="zh-TW" dirty="0" smtClean="0"/>
          </a:p>
          <a:p>
            <a:r>
              <a:rPr lang="zh-TW" altLang="en-US" dirty="0"/>
              <a:t>以</a:t>
            </a:r>
            <a:r>
              <a:rPr lang="en-US" altLang="zh-TW" dirty="0"/>
              <a:t>90</a:t>
            </a:r>
            <a:r>
              <a:rPr lang="zh-TW" altLang="en-US" dirty="0"/>
              <a:t>分鐘時</a:t>
            </a:r>
            <a:r>
              <a:rPr lang="zh-TW" altLang="en-US" dirty="0" smtClean="0"/>
              <a:t>紀錄在濃度為峰值的狀況，而</a:t>
            </a:r>
            <a:r>
              <a:rPr lang="en-US" altLang="zh-TW" dirty="0" smtClean="0"/>
              <a:t>30</a:t>
            </a:r>
            <a:r>
              <a:rPr lang="zh-TW" altLang="en-US" dirty="0" smtClean="0"/>
              <a:t>分鐘和</a:t>
            </a:r>
            <a:r>
              <a:rPr lang="en-US" altLang="zh-TW" dirty="0" smtClean="0"/>
              <a:t>120</a:t>
            </a:r>
            <a:r>
              <a:rPr lang="zh-TW" altLang="en-US" dirty="0" smtClean="0"/>
              <a:t>分鐘分別記錄濃度上升和下降的情形。</a:t>
            </a:r>
            <a:endParaRPr lang="en-US" altLang="zh-TW" dirty="0" smtClean="0"/>
          </a:p>
          <a:p>
            <a:r>
              <a:rPr lang="zh-TW" altLang="en-US" dirty="0"/>
              <a:t>受測者在中途休息時間時</a:t>
            </a:r>
            <a:r>
              <a:rPr lang="zh-TW" altLang="en-US" dirty="0" smtClean="0"/>
              <a:t>，均安靜地坐著休息。</a:t>
            </a:r>
            <a:endParaRPr lang="zh-TW" altLang="en-US" dirty="0"/>
          </a:p>
        </p:txBody>
      </p:sp>
    </p:spTree>
    <p:extLst>
      <p:ext uri="{BB962C8B-B14F-4D97-AF65-F5344CB8AC3E}">
        <p14:creationId xmlns:p14="http://schemas.microsoft.com/office/powerpoint/2010/main" val="32205245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相鄰">
  <a:themeElements>
    <a:clrScheme name="相鄰">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相鄰">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485</TotalTime>
  <Words>1707</Words>
  <Application>Microsoft Office PowerPoint</Application>
  <PresentationFormat>如螢幕大小 (4:3)</PresentationFormat>
  <Paragraphs>73</Paragraphs>
  <Slides>19</Slides>
  <Notes>0</Notes>
  <HiddenSlides>0</HiddenSlides>
  <MMClips>0</MMClips>
  <ScaleCrop>false</ScaleCrop>
  <HeadingPairs>
    <vt:vector size="4" baseType="variant">
      <vt:variant>
        <vt:lpstr>佈景主題</vt:lpstr>
      </vt:variant>
      <vt:variant>
        <vt:i4>1</vt:i4>
      </vt:variant>
      <vt:variant>
        <vt:lpstr>投影片標題</vt:lpstr>
      </vt:variant>
      <vt:variant>
        <vt:i4>19</vt:i4>
      </vt:variant>
    </vt:vector>
  </HeadingPairs>
  <TitlesOfParts>
    <vt:vector size="20" baseType="lpstr">
      <vt:lpstr>相鄰</vt:lpstr>
      <vt:lpstr>Using coﬀee to compensate for poor sleep: Impact on vigilance and implications for workplace performance </vt:lpstr>
      <vt:lpstr>Abstract</vt:lpstr>
      <vt:lpstr>Introduction</vt:lpstr>
      <vt:lpstr>Introduction</vt:lpstr>
      <vt:lpstr>Introduction</vt:lpstr>
      <vt:lpstr>Methods</vt:lpstr>
      <vt:lpstr>Methods</vt:lpstr>
      <vt:lpstr>Methods</vt:lpstr>
      <vt:lpstr>Methods</vt:lpstr>
      <vt:lpstr>Methods</vt:lpstr>
      <vt:lpstr>Results</vt:lpstr>
      <vt:lpstr>Results</vt:lpstr>
      <vt:lpstr>Results</vt:lpstr>
      <vt:lpstr>Results</vt:lpstr>
      <vt:lpstr>Results</vt:lpstr>
      <vt:lpstr>Results</vt:lpstr>
      <vt:lpstr>Discussion</vt:lpstr>
      <vt:lpstr>Discussion</vt:lpstr>
      <vt:lpstr> 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許閔淳</dc:creator>
  <cp:lastModifiedBy>許閔淳</cp:lastModifiedBy>
  <cp:revision>31</cp:revision>
  <dcterms:created xsi:type="dcterms:W3CDTF">2018-10-30T17:40:06Z</dcterms:created>
  <dcterms:modified xsi:type="dcterms:W3CDTF">2018-10-31T01:46:05Z</dcterms:modified>
</cp:coreProperties>
</file>